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7" r:id="rId2"/>
    <p:sldId id="287" r:id="rId3"/>
    <p:sldId id="288" r:id="rId4"/>
    <p:sldId id="289" r:id="rId5"/>
    <p:sldId id="290" r:id="rId6"/>
    <p:sldId id="291" r:id="rId7"/>
    <p:sldId id="292" r:id="rId8"/>
    <p:sldId id="309" r:id="rId9"/>
    <p:sldId id="31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li Gero" initials="M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620"/>
    <a:srgbClr val="000000"/>
    <a:srgbClr val="9B9DA0"/>
    <a:srgbClr val="E12728"/>
    <a:srgbClr val="E12726"/>
    <a:srgbClr val="C12E2F"/>
    <a:srgbClr val="CD0E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2" autoAdjust="0"/>
    <p:restoredTop sz="86609" autoAdjust="0"/>
  </p:normalViewPr>
  <p:slideViewPr>
    <p:cSldViewPr snapToGrid="0" snapToObjects="1" showGuides="1">
      <p:cViewPr varScale="1">
        <p:scale>
          <a:sx n="83" d="100"/>
          <a:sy n="83" d="100"/>
        </p:scale>
        <p:origin x="-1192" y="-10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2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CF5965-1E31-C345-BDE5-E6AC0AD0D253}" type="datetime1">
              <a:rPr lang="en-US" smtClean="0"/>
              <a:t>11/15/18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8A8D31-09BC-1B46-9ACA-8C6D54381F05}" type="slidenum">
              <a:rPr lang="en-US" smtClean="0"/>
              <a:pPr/>
              <a:t>‹#›</a:t>
            </a:fld>
            <a:endParaRPr lang="en-US" dirty="0"/>
          </a:p>
        </p:txBody>
      </p:sp>
    </p:spTree>
    <p:extLst>
      <p:ext uri="{BB962C8B-B14F-4D97-AF65-F5344CB8AC3E}">
        <p14:creationId xmlns:p14="http://schemas.microsoft.com/office/powerpoint/2010/main" val="3758561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E39C94-6921-3047-9594-22F5136CCBAD}" type="datetime1">
              <a:rPr lang="en-US" smtClean="0"/>
              <a:t>11/15/18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49E2B-F718-6A48-AD59-832EFAE5329C}" type="slidenum">
              <a:rPr lang="en-US" smtClean="0"/>
              <a:pPr/>
              <a:t>‹#›</a:t>
            </a:fld>
            <a:endParaRPr lang="en-US" dirty="0"/>
          </a:p>
        </p:txBody>
      </p:sp>
    </p:spTree>
    <p:extLst>
      <p:ext uri="{BB962C8B-B14F-4D97-AF65-F5344CB8AC3E}">
        <p14:creationId xmlns:p14="http://schemas.microsoft.com/office/powerpoint/2010/main" val="2614656206"/>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We are celebrating our 8</a:t>
            </a:r>
            <a:r>
              <a:rPr lang="en-US" baseline="30000" dirty="0"/>
              <a:t>th</a:t>
            </a:r>
            <a:r>
              <a:rPr lang="en-US" dirty="0"/>
              <a:t> year of the campaign and our 7</a:t>
            </a:r>
            <a:r>
              <a:rPr lang="en-US" baseline="30000" dirty="0"/>
              <a:t>th</a:t>
            </a:r>
            <a:r>
              <a:rPr lang="en-US" dirty="0"/>
              <a:t> Annual National Conversation on Board Diversity</a:t>
            </a:r>
          </a:p>
          <a:p>
            <a:r>
              <a:rPr lang="en-US" dirty="0"/>
              <a:t>We are tweeting from all the events today. If you are on Twitter, please join the conversation at #NCBD18.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New cities this year: London, Mexico City, Nashville, Sacramento and Seattle.</a:t>
            </a:r>
          </a:p>
        </p:txBody>
      </p:sp>
    </p:spTree>
    <p:extLst>
      <p:ext uri="{BB962C8B-B14F-4D97-AF65-F5344CB8AC3E}">
        <p14:creationId xmlns:p14="http://schemas.microsoft.com/office/powerpoint/2010/main" val="239027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200" dirty="0">
                <a:ea typeface="ＭＳ Ｐゴシック" pitchFamily="-65" charset="-128"/>
              </a:rPr>
              <a:t>The campaign goals are:</a:t>
            </a:r>
          </a:p>
          <a:p>
            <a:r>
              <a:rPr lang="en-US" sz="1200" dirty="0">
                <a:ea typeface="ＭＳ Ｐゴシック" pitchFamily="-65" charset="-128"/>
              </a:rPr>
              <a:t>Make gender diversity in the boardroom a priority.</a:t>
            </a:r>
          </a:p>
          <a:p>
            <a:r>
              <a:rPr lang="en-US" sz="1200" dirty="0">
                <a:ea typeface="ＭＳ Ｐゴシック" pitchFamily="-65" charset="-128"/>
              </a:rPr>
              <a:t>All companies to have boards with a minimum of 20% women directors by 2020.</a:t>
            </a:r>
          </a:p>
          <a:p>
            <a:r>
              <a:rPr lang="en-US" sz="1200" dirty="0">
                <a:ea typeface="ＭＳ Ｐゴシック" pitchFamily="-65" charset="-128"/>
              </a:rPr>
              <a:t>Collaborate with companies to add women directors.</a:t>
            </a:r>
          </a:p>
          <a:p>
            <a:r>
              <a:rPr lang="en-US" sz="1200" dirty="0">
                <a:ea typeface="ＭＳ Ｐゴシック" pitchFamily="-65" charset="-128"/>
              </a:rPr>
              <a:t>Reach millions of people to create a tipping point for change.</a:t>
            </a:r>
          </a:p>
          <a:p>
            <a:r>
              <a:rPr lang="en-US" dirty="0"/>
              <a:t>The campaign works!</a:t>
            </a:r>
            <a:r>
              <a:rPr lang="en-US" baseline="0" dirty="0"/>
              <a:t> When you add your voice and let companies know that you want change, they listen.</a:t>
            </a:r>
            <a:endParaRPr lang="en-US" dirty="0"/>
          </a:p>
        </p:txBody>
      </p:sp>
    </p:spTree>
    <p:extLst>
      <p:ext uri="{BB962C8B-B14F-4D97-AF65-F5344CB8AC3E}">
        <p14:creationId xmlns:p14="http://schemas.microsoft.com/office/powerpoint/2010/main" val="35883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We categorize companies as:</a:t>
            </a:r>
            <a:endParaRPr lang="en-US" baseline="0" dirty="0"/>
          </a:p>
          <a:p>
            <a:r>
              <a:rPr lang="en-US" dirty="0"/>
              <a:t>W: Winning companies</a:t>
            </a:r>
            <a:r>
              <a:rPr lang="en-US" baseline="0" dirty="0"/>
              <a:t> </a:t>
            </a:r>
            <a:r>
              <a:rPr lang="en-US" dirty="0"/>
              <a:t>with 20% or more women</a:t>
            </a:r>
          </a:p>
          <a:p>
            <a:r>
              <a:rPr lang="en-US" dirty="0"/>
              <a:t>V: Very Close but not 20%. 11 – 19% women</a:t>
            </a:r>
          </a:p>
          <a:p>
            <a:r>
              <a:rPr lang="en-US" dirty="0"/>
              <a:t>T: Transforming  with 1 woman</a:t>
            </a:r>
          </a:p>
          <a:p>
            <a:r>
              <a:rPr lang="en-US" dirty="0"/>
              <a:t>Z: Zero. No Women</a:t>
            </a:r>
          </a:p>
          <a:p>
            <a:endParaRPr lang="en-US" dirty="0"/>
          </a:p>
          <a:p>
            <a:r>
              <a:rPr lang="en-US" dirty="0"/>
              <a:t>What’s remarkable about this chart is the rise in W</a:t>
            </a:r>
            <a:r>
              <a:rPr lang="en-US" baseline="0" dirty="0"/>
              <a:t> companies and the decline in the other categories.</a:t>
            </a:r>
            <a:endParaRPr lang="en-US" dirty="0"/>
          </a:p>
          <a:p>
            <a:r>
              <a:rPr lang="en-US" dirty="0"/>
              <a:t>Still,</a:t>
            </a:r>
            <a:r>
              <a:rPr lang="en-US" baseline="0" dirty="0"/>
              <a:t> 497 companies have zero women directors. 50% of </a:t>
            </a:r>
            <a:r>
              <a:rPr lang="en-US" i="1" baseline="0" dirty="0"/>
              <a:t>Russell 3000 </a:t>
            </a:r>
            <a:r>
              <a:rPr lang="en-US" baseline="0" dirty="0"/>
              <a:t> companies have one or no women on their boards.</a:t>
            </a:r>
            <a:endParaRPr lang="en-US" dirty="0"/>
          </a:p>
        </p:txBody>
      </p:sp>
    </p:spTree>
    <p:extLst>
      <p:ext uri="{BB962C8B-B14F-4D97-AF65-F5344CB8AC3E}">
        <p14:creationId xmlns:p14="http://schemas.microsoft.com/office/powerpoint/2010/main" val="379675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Having made our initial goal of 20% women on boards of the Fortune 1000, we expanded our database to the Russell 3000</a:t>
            </a:r>
            <a:r>
              <a:rPr lang="en-US" baseline="0" dirty="0"/>
              <a:t>. The percentage of women is 17.7% up from 16.0% in 2017. Note that smaller companies are significantly less diverse than larger ones. </a:t>
            </a:r>
            <a:r>
              <a:rPr lang="en-US" dirty="0"/>
              <a:t>You can find the gender diversity</a:t>
            </a:r>
            <a:r>
              <a:rPr lang="en-US" baseline="0" dirty="0"/>
              <a:t> of the boards of thousands of public companies on our Gender Diversity Directory on our website: 2020WOB.com</a:t>
            </a:r>
            <a:endParaRPr lang="en-US" dirty="0"/>
          </a:p>
        </p:txBody>
      </p:sp>
    </p:spTree>
    <p:extLst>
      <p:ext uri="{BB962C8B-B14F-4D97-AF65-F5344CB8AC3E}">
        <p14:creationId xmlns:p14="http://schemas.microsoft.com/office/powerpoint/2010/main" val="2968769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Looking at trends from 2017 and 2018, It is interesting to note that women gained 608 seats and lost 139 for a net gain of 469. Men, on the other hand gained 555 seats but lost 937 for a net loss of 382. Despite this great shift, 63% of the companies that added women, did so by increasing board size rather than waiting for a man to leave the board.</a:t>
            </a:r>
          </a:p>
        </p:txBody>
      </p:sp>
    </p:spTree>
    <p:extLst>
      <p:ext uri="{BB962C8B-B14F-4D97-AF65-F5344CB8AC3E}">
        <p14:creationId xmlns:p14="http://schemas.microsoft.com/office/powerpoint/2010/main" val="4221140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This year 2020 Women on Boards incorporated their IPO research into the GDI report. At IPO the percentage of women averages below 10%. Eighty percent of companies go public with one or no women on their boards. While it appears to somewhat improve with time, we wish to encourage companies to add women before they go public.</a:t>
            </a:r>
          </a:p>
        </p:txBody>
      </p:sp>
    </p:spTree>
    <p:extLst>
      <p:ext uri="{BB962C8B-B14F-4D97-AF65-F5344CB8AC3E}">
        <p14:creationId xmlns:p14="http://schemas.microsoft.com/office/powerpoint/2010/main" val="602940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mid-Atlantic states of Maryland, Virginia and the District of Columbia have 140 </a:t>
            </a:r>
            <a:r>
              <a:rPr lang="en-US" b="0" dirty="0"/>
              <a:t>companies </a:t>
            </a:r>
            <a:r>
              <a:rPr lang="en-US" dirty="0"/>
              <a:t>in the 2020 Gender Diversity Index and 67 of them are at 20% or greater. The percentage of women directors is 18.0%, which is above the national average and a significant improvement since last year. The breakdown is 18.3% for Maryland, 18.1% for Virginia and 15.6% for D.C. </a:t>
            </a:r>
            <a:r>
              <a:rPr lang="en-US" b="0" dirty="0"/>
              <a:t>In the mid-Atlantic companies, there are currently 237 women directors. For the remaining 73 companies that are not yet at 20%, MD, VA and DC need 99 more women if women replace men; 108 more women if seats are added for all companies to be at 20% or greater.</a:t>
            </a:r>
          </a:p>
          <a:p>
            <a:endParaRPr lang="en-US" dirty="0"/>
          </a:p>
        </p:txBody>
      </p:sp>
    </p:spTree>
    <p:extLst>
      <p:ext uri="{BB962C8B-B14F-4D97-AF65-F5344CB8AC3E}">
        <p14:creationId xmlns:p14="http://schemas.microsoft.com/office/powerpoint/2010/main" val="1358378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In cities all across the country, thousands</a:t>
            </a:r>
            <a:r>
              <a:rPr lang="en-US" baseline="0" dirty="0"/>
              <a:t> of event attendees will be discussing this question. Follow the conversation on social media and watch the conversation move across the country!</a:t>
            </a:r>
          </a:p>
          <a:p>
            <a:r>
              <a:rPr lang="en-US" baseline="0" dirty="0"/>
              <a:t>Download our latest report: the 2018 Gender Diversity Index on our website: www.2020WOB.com</a:t>
            </a:r>
            <a:endParaRPr lang="en-US" dirty="0"/>
          </a:p>
        </p:txBody>
      </p:sp>
    </p:spTree>
    <p:extLst>
      <p:ext uri="{BB962C8B-B14F-4D97-AF65-F5344CB8AC3E}">
        <p14:creationId xmlns:p14="http://schemas.microsoft.com/office/powerpoint/2010/main" val="374134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TextBox 5"/>
          <p:cNvSpPr txBox="1"/>
          <p:nvPr userDrawn="1"/>
        </p:nvSpPr>
        <p:spPr>
          <a:xfrm>
            <a:off x="11182350" y="6534150"/>
            <a:ext cx="196850" cy="215900"/>
          </a:xfrm>
          <a:prstGeom prst="rect">
            <a:avLst/>
          </a:prstGeom>
          <a:solidFill>
            <a:schemeClr val="bg1"/>
          </a:solidFill>
          <a:ln>
            <a:noFill/>
          </a:ln>
          <a:effectLst/>
        </p:spPr>
        <p:txBody>
          <a:bodyPr wrap="square" rtlCol="0">
            <a:spAutoFit/>
          </a:bodyPr>
          <a:lstStyle/>
          <a:p>
            <a:endParaRPr lang="en-US" dirty="0"/>
          </a:p>
        </p:txBody>
      </p:sp>
      <p:sp>
        <p:nvSpPr>
          <p:cNvPr id="2" name="Title 1"/>
          <p:cNvSpPr>
            <a:spLocks noGrp="1"/>
          </p:cNvSpPr>
          <p:nvPr>
            <p:ph type="title"/>
          </p:nvPr>
        </p:nvSpPr>
        <p:spPr>
          <a:xfrm>
            <a:off x="609599" y="336550"/>
            <a:ext cx="10048875" cy="914400"/>
          </a:xfrm>
        </p:spPr>
        <p:txBody>
          <a:bodyPr>
            <a:normAutofit/>
          </a:bodyPr>
          <a:lstStyle>
            <a:lvl1pPr>
              <a:defRPr sz="3000" b="1">
                <a:solidFill>
                  <a:srgbClr val="ED1620"/>
                </a:solidFill>
              </a:defRPr>
            </a:lvl1p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userDrawn="1"/>
        </p:nvSpPr>
        <p:spPr>
          <a:xfrm>
            <a:off x="11182350" y="6534150"/>
            <a:ext cx="196850" cy="215900"/>
          </a:xfrm>
          <a:prstGeom prst="rect">
            <a:avLst/>
          </a:prstGeom>
          <a:solidFill>
            <a:schemeClr val="bg1"/>
          </a:solidFill>
          <a:ln>
            <a:noFill/>
          </a:ln>
          <a:effectLst/>
        </p:spPr>
        <p:txBody>
          <a:bodyPr wrap="square" rtlCol="0">
            <a:spAutoFit/>
          </a:bodyPr>
          <a:lstStyle/>
          <a:p>
            <a:endParaRPr lang="en-US" dirty="0"/>
          </a:p>
        </p:txBody>
      </p:sp>
      <p:sp>
        <p:nvSpPr>
          <p:cNvPr id="2" name="Title Placeholder 1"/>
          <p:cNvSpPr>
            <a:spLocks noGrp="1"/>
          </p:cNvSpPr>
          <p:nvPr>
            <p:ph type="title"/>
          </p:nvPr>
        </p:nvSpPr>
        <p:spPr>
          <a:xfrm>
            <a:off x="423336" y="546100"/>
            <a:ext cx="10803465" cy="1143000"/>
          </a:xfrm>
          <a:prstGeom prst="rect">
            <a:avLst/>
          </a:prstGeom>
        </p:spPr>
        <p:txBody>
          <a:bodyPr vert="horz" lIns="91440" tIns="45720" rIns="91440" bIns="45720" rtlCol="0" anchor="ctr">
            <a:normAutofit/>
          </a:bodyPr>
          <a:lstStyle/>
          <a:p>
            <a:r>
              <a:rPr lang="en-US" dirty="0"/>
              <a:t>Slide Title Goes Here</a:t>
            </a:r>
          </a:p>
        </p:txBody>
      </p:sp>
    </p:spTree>
  </p:cSld>
  <p:clrMap bg1="lt1" tx1="dk1" bg2="lt2" tx2="dk2" accent1="accent1" accent2="accent2" accent3="accent3" accent4="accent4" accent5="accent5" accent6="accent6" hlink="hlink" folHlink="folHlink"/>
  <p:sldLayoutIdLst>
    <p:sldLayoutId id="2147483650" r:id="rId1"/>
  </p:sldLayoutIdLst>
  <p:hf sldNum="0" hdr="0" ftr="0" dt="0"/>
  <p:txStyles>
    <p:titleStyle>
      <a:lvl1pPr algn="l" defTabSz="457200" rtl="0" eaLnBrk="1" latinLnBrk="0" hangingPunct="1">
        <a:spcBef>
          <a:spcPct val="0"/>
        </a:spcBef>
        <a:buNone/>
        <a:defRPr sz="3000" b="1" kern="1200" cap="none" baseline="0">
          <a:solidFill>
            <a:srgbClr val="ED1620"/>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6788805-9A7D-4811-8FB6-272D3752B21B}"/>
              </a:ext>
            </a:extLst>
          </p:cNvPr>
          <p:cNvSpPr txBox="1"/>
          <p:nvPr/>
        </p:nvSpPr>
        <p:spPr>
          <a:xfrm>
            <a:off x="5011484" y="4358085"/>
            <a:ext cx="6475446" cy="584775"/>
          </a:xfrm>
          <a:prstGeom prst="rect">
            <a:avLst/>
          </a:prstGeom>
          <a:noFill/>
        </p:spPr>
        <p:txBody>
          <a:bodyPr wrap="square" rtlCol="0">
            <a:spAutoFit/>
          </a:bodyPr>
          <a:lstStyle/>
          <a:p>
            <a:r>
              <a:rPr lang="en-US" sz="3200" b="1" dirty="0" smtClean="0"/>
              <a:t>Washington, D.C.</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778" y="354836"/>
            <a:ext cx="9586022" cy="915245"/>
          </a:xfrm>
        </p:spPr>
        <p:txBody>
          <a:bodyPr>
            <a:normAutofit/>
          </a:bodyPr>
          <a:lstStyle/>
          <a:p>
            <a:r>
              <a:rPr lang="en-US" sz="3000" b="1" dirty="0"/>
              <a:t>11/14-15: 23 Events in 22 Cities</a:t>
            </a:r>
          </a:p>
        </p:txBody>
      </p:sp>
      <p:sp>
        <p:nvSpPr>
          <p:cNvPr id="3" name="Content Placeholder 2"/>
          <p:cNvSpPr>
            <a:spLocks noGrp="1"/>
          </p:cNvSpPr>
          <p:nvPr>
            <p:ph idx="1"/>
          </p:nvPr>
        </p:nvSpPr>
        <p:spPr>
          <a:xfrm>
            <a:off x="606490" y="1488441"/>
            <a:ext cx="9604310" cy="4525963"/>
          </a:xfrm>
        </p:spPr>
        <p:txBody>
          <a:bodyPr numCol="3"/>
          <a:lstStyle/>
          <a:p>
            <a:r>
              <a:rPr lang="en-US" sz="2400" dirty="0"/>
              <a:t>Austin, TX</a:t>
            </a:r>
          </a:p>
          <a:p>
            <a:r>
              <a:rPr lang="en-US" sz="2400" dirty="0"/>
              <a:t>Boston, MA (2)</a:t>
            </a:r>
          </a:p>
          <a:p>
            <a:r>
              <a:rPr lang="en-US" sz="2400" dirty="0"/>
              <a:t>Charlotte, NC</a:t>
            </a:r>
          </a:p>
          <a:p>
            <a:r>
              <a:rPr lang="en-US" sz="2400" dirty="0"/>
              <a:t>Chicago, IL</a:t>
            </a:r>
          </a:p>
          <a:p>
            <a:r>
              <a:rPr lang="en-US" sz="2400" dirty="0"/>
              <a:t>Columbus, OH</a:t>
            </a:r>
          </a:p>
          <a:p>
            <a:r>
              <a:rPr lang="en-US" sz="2400" dirty="0"/>
              <a:t>Dallas, TX</a:t>
            </a:r>
          </a:p>
          <a:p>
            <a:r>
              <a:rPr lang="en-US" sz="2400" dirty="0"/>
              <a:t>Detroit, MI</a:t>
            </a:r>
          </a:p>
          <a:p>
            <a:r>
              <a:rPr lang="en-US" sz="2400" dirty="0">
                <a:solidFill>
                  <a:srgbClr val="ED1620"/>
                </a:solidFill>
              </a:rPr>
              <a:t>London, UK</a:t>
            </a:r>
          </a:p>
          <a:p>
            <a:r>
              <a:rPr lang="en-US" sz="2400" dirty="0"/>
              <a:t>Los Angeles, CA</a:t>
            </a:r>
            <a:endParaRPr lang="en-US" sz="2400" dirty="0">
              <a:solidFill>
                <a:srgbClr val="FF0000"/>
              </a:solidFill>
            </a:endParaRPr>
          </a:p>
          <a:p>
            <a:r>
              <a:rPr lang="en-US" sz="2400" dirty="0">
                <a:solidFill>
                  <a:srgbClr val="ED1620"/>
                </a:solidFill>
              </a:rPr>
              <a:t>Mexico City, MX</a:t>
            </a:r>
          </a:p>
          <a:p>
            <a:r>
              <a:rPr lang="en-US" sz="2400" dirty="0"/>
              <a:t>Miami/Fort Lauderdale, FL</a:t>
            </a:r>
          </a:p>
          <a:p>
            <a:r>
              <a:rPr lang="en-US" sz="2400" dirty="0">
                <a:solidFill>
                  <a:srgbClr val="ED1620"/>
                </a:solidFill>
              </a:rPr>
              <a:t>Nashville, TN</a:t>
            </a:r>
          </a:p>
          <a:p>
            <a:r>
              <a:rPr lang="en-US" sz="2400" dirty="0"/>
              <a:t>New York, NY</a:t>
            </a:r>
          </a:p>
          <a:p>
            <a:r>
              <a:rPr lang="en-US" sz="2400" dirty="0"/>
              <a:t>Oklahoma City, OK</a:t>
            </a:r>
          </a:p>
          <a:p>
            <a:r>
              <a:rPr lang="en-US" sz="2400" dirty="0"/>
              <a:t>Phoenix, AZ</a:t>
            </a:r>
          </a:p>
          <a:p>
            <a:r>
              <a:rPr lang="en-US" sz="2400" dirty="0"/>
              <a:t>Pittsburgh, PA</a:t>
            </a:r>
          </a:p>
          <a:p>
            <a:r>
              <a:rPr lang="en-US" sz="2400" dirty="0">
                <a:solidFill>
                  <a:srgbClr val="ED1620"/>
                </a:solidFill>
              </a:rPr>
              <a:t>Sacramento, CA</a:t>
            </a:r>
          </a:p>
          <a:p>
            <a:r>
              <a:rPr lang="en-US" sz="2400" dirty="0"/>
              <a:t>San Diego, CA</a:t>
            </a:r>
          </a:p>
          <a:p>
            <a:r>
              <a:rPr lang="en-US" sz="2400" dirty="0"/>
              <a:t>San Francisco, CA</a:t>
            </a:r>
          </a:p>
          <a:p>
            <a:r>
              <a:rPr lang="en-US" sz="2400" dirty="0">
                <a:solidFill>
                  <a:srgbClr val="ED1620"/>
                </a:solidFill>
              </a:rPr>
              <a:t>Seattle, WA</a:t>
            </a:r>
          </a:p>
          <a:p>
            <a:r>
              <a:rPr lang="en-US" sz="2400" dirty="0"/>
              <a:t>Tampa Bay, FL</a:t>
            </a:r>
          </a:p>
          <a:p>
            <a:r>
              <a:rPr lang="en-US" sz="2400" dirty="0"/>
              <a:t>Washington, D.C.</a:t>
            </a:r>
          </a:p>
        </p:txBody>
      </p:sp>
    </p:spTree>
    <p:extLst>
      <p:ext uri="{BB962C8B-B14F-4D97-AF65-F5344CB8AC3E}">
        <p14:creationId xmlns:p14="http://schemas.microsoft.com/office/powerpoint/2010/main" val="102838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90" y="322887"/>
            <a:ext cx="9592056" cy="914400"/>
          </a:xfrm>
        </p:spPr>
        <p:txBody>
          <a:bodyPr>
            <a:normAutofit/>
          </a:bodyPr>
          <a:lstStyle/>
          <a:p>
            <a:r>
              <a:rPr lang="en-US" sz="3000" b="1" dirty="0">
                <a:ea typeface="ＭＳ Ｐゴシック" pitchFamily="-65" charset="-128"/>
              </a:rPr>
              <a:t>Campaign Goals</a:t>
            </a:r>
            <a:endParaRPr lang="en-US" sz="3000" dirty="0"/>
          </a:p>
        </p:txBody>
      </p:sp>
      <p:sp>
        <p:nvSpPr>
          <p:cNvPr id="3" name="Content Placeholder 2"/>
          <p:cNvSpPr>
            <a:spLocks noGrp="1"/>
          </p:cNvSpPr>
          <p:nvPr>
            <p:ph idx="1"/>
          </p:nvPr>
        </p:nvSpPr>
        <p:spPr>
          <a:xfrm>
            <a:off x="609600" y="1599237"/>
            <a:ext cx="10972800" cy="4498848"/>
          </a:xfrm>
        </p:spPr>
        <p:txBody>
          <a:bodyPr/>
          <a:lstStyle/>
          <a:p>
            <a:r>
              <a:rPr lang="en-US" sz="2800" dirty="0">
                <a:ea typeface="ＭＳ Ｐゴシック" pitchFamily="-65" charset="-128"/>
              </a:rPr>
              <a:t>Make gender diversity in the boardroom a priority</a:t>
            </a:r>
          </a:p>
          <a:p>
            <a:endParaRPr lang="en-US" sz="2800" dirty="0">
              <a:ea typeface="ＭＳ Ｐゴシック" pitchFamily="-65" charset="-128"/>
            </a:endParaRPr>
          </a:p>
          <a:p>
            <a:r>
              <a:rPr lang="en-US" sz="2800" dirty="0">
                <a:ea typeface="ＭＳ Ｐゴシック" pitchFamily="-65" charset="-128"/>
              </a:rPr>
              <a:t>All companies to have boards with a minimum of 20% women directors by 2020</a:t>
            </a:r>
          </a:p>
          <a:p>
            <a:endParaRPr lang="en-US" sz="2800" dirty="0">
              <a:ea typeface="ＭＳ Ｐゴシック" pitchFamily="-65" charset="-128"/>
            </a:endParaRPr>
          </a:p>
          <a:p>
            <a:r>
              <a:rPr lang="en-US" sz="2800" dirty="0">
                <a:ea typeface="ＭＳ Ｐゴシック" pitchFamily="-65" charset="-128"/>
              </a:rPr>
              <a:t>Collaborate with companies to add women directors</a:t>
            </a:r>
          </a:p>
          <a:p>
            <a:endParaRPr lang="en-US" sz="2800" dirty="0">
              <a:ea typeface="ＭＳ Ｐゴシック" pitchFamily="-65" charset="-128"/>
            </a:endParaRPr>
          </a:p>
          <a:p>
            <a:r>
              <a:rPr lang="en-US" sz="2800" dirty="0">
                <a:ea typeface="ＭＳ Ｐゴシック" pitchFamily="-65" charset="-128"/>
              </a:rPr>
              <a:t>Reach millions of people to create a tipping point for change</a:t>
            </a:r>
          </a:p>
        </p:txBody>
      </p:sp>
    </p:spTree>
    <p:extLst>
      <p:ext uri="{BB962C8B-B14F-4D97-AF65-F5344CB8AC3E}">
        <p14:creationId xmlns:p14="http://schemas.microsoft.com/office/powerpoint/2010/main" val="362891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09" y="361373"/>
            <a:ext cx="9592056" cy="914400"/>
          </a:xfrm>
        </p:spPr>
        <p:txBody>
          <a:bodyPr>
            <a:normAutofit/>
          </a:bodyPr>
          <a:lstStyle/>
          <a:p>
            <a:r>
              <a:rPr lang="en-US" sz="3000" b="1" dirty="0"/>
              <a:t>The 2020 Gender Diversity Index</a:t>
            </a:r>
          </a:p>
        </p:txBody>
      </p:sp>
      <p:sp>
        <p:nvSpPr>
          <p:cNvPr id="5" name="TextBox 4"/>
          <p:cNvSpPr txBox="1"/>
          <p:nvPr/>
        </p:nvSpPr>
        <p:spPr>
          <a:xfrm>
            <a:off x="619609" y="6312061"/>
            <a:ext cx="4171466" cy="253916"/>
          </a:xfrm>
          <a:prstGeom prst="rect">
            <a:avLst/>
          </a:prstGeom>
          <a:noFill/>
        </p:spPr>
        <p:txBody>
          <a:bodyPr wrap="square" rtlCol="0">
            <a:spAutoFit/>
          </a:bodyPr>
          <a:lstStyle/>
          <a:p>
            <a:pPr fontAlgn="base">
              <a:spcBef>
                <a:spcPct val="0"/>
              </a:spcBef>
              <a:spcAft>
                <a:spcPct val="0"/>
              </a:spcAft>
            </a:pPr>
            <a:r>
              <a:rPr lang="en-US" sz="1050" dirty="0">
                <a:solidFill>
                  <a:srgbClr val="000000"/>
                </a:solidFill>
                <a:latin typeface="Arial" charset="0"/>
              </a:rPr>
              <a:t>2020 Women on Boards, Gender Diversity Index, November 2018</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71472" y="1350663"/>
            <a:ext cx="5839206" cy="4718551"/>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0025" y="3062287"/>
            <a:ext cx="2217466" cy="1095375"/>
          </a:xfrm>
          <a:prstGeom prst="rect">
            <a:avLst/>
          </a:prstGeom>
        </p:spPr>
      </p:pic>
    </p:spTree>
    <p:extLst>
      <p:ext uri="{BB962C8B-B14F-4D97-AF65-F5344CB8AC3E}">
        <p14:creationId xmlns:p14="http://schemas.microsoft.com/office/powerpoint/2010/main" val="175338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821" y="313266"/>
            <a:ext cx="9592056" cy="1097280"/>
          </a:xfrm>
        </p:spPr>
        <p:txBody>
          <a:bodyPr>
            <a:normAutofit/>
          </a:bodyPr>
          <a:lstStyle/>
          <a:p>
            <a:r>
              <a:rPr lang="en-US" sz="3000" b="1" dirty="0">
                <a:ea typeface="ＭＳ Ｐゴシック" pitchFamily="-65" charset="-128"/>
              </a:rPr>
              <a:t>Breakdown of </a:t>
            </a:r>
            <a:r>
              <a:rPr lang="en-US" sz="3000" b="1" i="1" dirty="0">
                <a:ea typeface="ＭＳ Ｐゴシック" pitchFamily="-65" charset="-128"/>
              </a:rPr>
              <a:t>Russell 3000</a:t>
            </a:r>
            <a:r>
              <a:rPr lang="en-US" sz="3000" i="1" dirty="0"/>
              <a:t/>
            </a:r>
            <a:br>
              <a:rPr lang="en-US" sz="3000" i="1" dirty="0"/>
            </a:br>
            <a:r>
              <a:rPr lang="en-US" sz="3000" b="1" dirty="0">
                <a:ea typeface="ＭＳ Ｐゴシック" pitchFamily="-65" charset="-128"/>
              </a:rPr>
              <a:t>Percentage of Women on Boards 2018 - 2017</a:t>
            </a:r>
            <a:endParaRPr lang="en-US" sz="3000" dirty="0"/>
          </a:p>
        </p:txBody>
      </p:sp>
      <p:sp>
        <p:nvSpPr>
          <p:cNvPr id="3" name="Content Placeholder 2"/>
          <p:cNvSpPr>
            <a:spLocks noGrp="1"/>
          </p:cNvSpPr>
          <p:nvPr>
            <p:ph idx="1"/>
          </p:nvPr>
        </p:nvSpPr>
        <p:spPr>
          <a:xfrm>
            <a:off x="2438400" y="1689101"/>
            <a:ext cx="8229600" cy="4525963"/>
          </a:xfrm>
        </p:spPr>
        <p:txBody>
          <a:bodyPr/>
          <a:lstStyle/>
          <a:p>
            <a:pPr marL="0" fontAlgn="ctr">
              <a:spcBef>
                <a:spcPts val="0"/>
              </a:spcBef>
            </a:pPr>
            <a:r>
              <a:rPr lang="en-US" b="1" dirty="0">
                <a:solidFill>
                  <a:schemeClr val="lt1"/>
                </a:solidFill>
                <a:latin typeface="Calibri"/>
              </a:rPr>
              <a:t>2015 FORTUNE COMPANIES</a:t>
            </a:r>
          </a:p>
          <a:p>
            <a:pPr marL="0" algn="ctr" fontAlgn="ctr">
              <a:spcBef>
                <a:spcPts val="0"/>
              </a:spcBef>
            </a:pPr>
            <a:r>
              <a:rPr lang="en-US" b="1" dirty="0">
                <a:solidFill>
                  <a:schemeClr val="lt1"/>
                </a:solidFill>
                <a:latin typeface="Calibri"/>
              </a:rPr>
              <a:t>% WOMEN ON BOARDS</a:t>
            </a:r>
          </a:p>
          <a:p>
            <a:pPr marL="0" fontAlgn="ctr">
              <a:spcBef>
                <a:spcPts val="0"/>
              </a:spcBef>
            </a:pPr>
            <a:endParaRPr lang="en-US" dirty="0">
              <a:solidFill>
                <a:schemeClr val="dk1"/>
              </a:solidFill>
              <a:latin typeface="Calibri"/>
            </a:endParaRPr>
          </a:p>
          <a:p>
            <a:pPr marL="0" fontAlgn="ctr">
              <a:spcBef>
                <a:spcPts val="0"/>
              </a:spcBef>
            </a:pPr>
            <a:endParaRPr lang="en-US" dirty="0">
              <a:solidFill>
                <a:schemeClr val="dk1"/>
              </a:solidFill>
              <a:latin typeface="Calibri"/>
            </a:endParaRPr>
          </a:p>
          <a:p>
            <a:endParaRPr lang="en-US" dirty="0"/>
          </a:p>
        </p:txBody>
      </p:sp>
      <p:sp>
        <p:nvSpPr>
          <p:cNvPr id="7" name="TextBox 6"/>
          <p:cNvSpPr txBox="1"/>
          <p:nvPr/>
        </p:nvSpPr>
        <p:spPr>
          <a:xfrm>
            <a:off x="682496" y="5053658"/>
            <a:ext cx="4699129"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latin typeface="Arial" charset="0"/>
              </a:rPr>
              <a:t>*Based on 2835 companies in 2018 and 2871 companies in 2017.</a:t>
            </a:r>
          </a:p>
          <a:p>
            <a:pPr fontAlgn="base">
              <a:spcBef>
                <a:spcPct val="0"/>
              </a:spcBef>
              <a:spcAft>
                <a:spcPct val="0"/>
              </a:spcAft>
            </a:pPr>
            <a:r>
              <a:rPr lang="en-US" sz="1100" dirty="0">
                <a:solidFill>
                  <a:srgbClr val="000000"/>
                </a:solidFill>
                <a:latin typeface="Arial" charset="0"/>
              </a:rPr>
              <a:t>2020 Women on Boards, Gender Diversity Index, November 2018</a:t>
            </a:r>
          </a:p>
        </p:txBody>
      </p:sp>
      <p:graphicFrame>
        <p:nvGraphicFramePr>
          <p:cNvPr id="12" name="Table 11"/>
          <p:cNvGraphicFramePr>
            <a:graphicFrameLocks noGrp="1"/>
          </p:cNvGraphicFramePr>
          <p:nvPr>
            <p:extLst>
              <p:ext uri="{D42A27DB-BD31-4B8C-83A1-F6EECF244321}">
                <p14:modId xmlns:p14="http://schemas.microsoft.com/office/powerpoint/2010/main" val="1481235931"/>
              </p:ext>
            </p:extLst>
          </p:nvPr>
        </p:nvGraphicFramePr>
        <p:xfrm>
          <a:off x="682496" y="3316298"/>
          <a:ext cx="7967712" cy="1737360"/>
        </p:xfrm>
        <a:graphic>
          <a:graphicData uri="http://schemas.openxmlformats.org/drawingml/2006/table">
            <a:tbl>
              <a:tblPr firstRow="1" bandRow="1">
                <a:tableStyleId>{9D7B26C5-4107-4FEC-AEDC-1716B250A1EF}</a:tableStyleId>
              </a:tblPr>
              <a:tblGrid>
                <a:gridCol w="2655904">
                  <a:extLst>
                    <a:ext uri="{9D8B030D-6E8A-4147-A177-3AD203B41FA5}">
                      <a16:colId xmlns:a16="http://schemas.microsoft.com/office/drawing/2014/main" xmlns="" val="20000"/>
                    </a:ext>
                  </a:extLst>
                </a:gridCol>
                <a:gridCol w="2655904">
                  <a:extLst>
                    <a:ext uri="{9D8B030D-6E8A-4147-A177-3AD203B41FA5}">
                      <a16:colId xmlns:a16="http://schemas.microsoft.com/office/drawing/2014/main" xmlns="" val="20001"/>
                    </a:ext>
                  </a:extLst>
                </a:gridCol>
                <a:gridCol w="2655904">
                  <a:extLst>
                    <a:ext uri="{9D8B030D-6E8A-4147-A177-3AD203B41FA5}">
                      <a16:colId xmlns:a16="http://schemas.microsoft.com/office/drawing/2014/main" xmlns="" val="20002"/>
                    </a:ext>
                  </a:extLst>
                </a:gridCol>
              </a:tblGrid>
              <a:tr h="308524">
                <a:tc>
                  <a:txBody>
                    <a:bodyPr/>
                    <a:lstStyle/>
                    <a:p>
                      <a:endParaRPr lang="en-US" sz="1800" b="1" dirty="0">
                        <a:latin typeface="Arial" panose="020B0604020202020204" pitchFamily="34" charset="0"/>
                        <a:cs typeface="Arial" panose="020B0604020202020204" pitchFamily="34" charset="0"/>
                      </a:endParaRPr>
                    </a:p>
                  </a:txBody>
                  <a:tcPr/>
                </a:tc>
                <a:tc>
                  <a:txBody>
                    <a:bodyPr/>
                    <a:lstStyle/>
                    <a:p>
                      <a:pPr algn="ctr"/>
                      <a:endParaRPr lang="en-US" sz="1800" b="1" dirty="0">
                        <a:latin typeface="Arial" panose="020B0604020202020204" pitchFamily="34" charset="0"/>
                        <a:cs typeface="Arial" panose="020B0604020202020204" pitchFamily="34" charset="0"/>
                      </a:endParaRPr>
                    </a:p>
                  </a:txBody>
                  <a:tcPr/>
                </a:tc>
                <a:tc>
                  <a:txBody>
                    <a:bodyPr/>
                    <a:lstStyle/>
                    <a:p>
                      <a:pPr algn="ctr"/>
                      <a:endParaRPr lang="en-US"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57200">
                <a:tc>
                  <a:txBody>
                    <a:bodyPr/>
                    <a:lstStyle/>
                    <a:p>
                      <a:pPr algn="l"/>
                      <a:r>
                        <a:rPr lang="en-US" sz="1800" b="1" dirty="0">
                          <a:latin typeface="Arial" panose="020B0604020202020204" pitchFamily="34" charset="0"/>
                          <a:cs typeface="Arial" panose="020B0604020202020204" pitchFamily="34" charset="0"/>
                        </a:rPr>
                        <a:t>Russell 100</a:t>
                      </a:r>
                      <a:endParaRPr lang="en-US" sz="1800" b="1"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1800" b="1" dirty="0">
                          <a:latin typeface="Arial" panose="020B0604020202020204" pitchFamily="34" charset="0"/>
                          <a:cs typeface="Arial" panose="020B0604020202020204" pitchFamily="34" charset="0"/>
                        </a:rPr>
                        <a:t>25.3%</a:t>
                      </a:r>
                      <a:endParaRPr lang="en-US" sz="1800" b="1"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1800" b="1" dirty="0">
                          <a:latin typeface="Arial" panose="020B0604020202020204" pitchFamily="34" charset="0"/>
                          <a:cs typeface="Arial" panose="020B0604020202020204" pitchFamily="34" charset="0"/>
                        </a:rPr>
                        <a:t>23.9%</a:t>
                      </a:r>
                      <a:endParaRPr lang="en-US" sz="1800" b="1"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457200">
                <a:tc>
                  <a:txBody>
                    <a:bodyPr/>
                    <a:lstStyle/>
                    <a:p>
                      <a:pPr algn="l"/>
                      <a:r>
                        <a:rPr lang="en-US" sz="1800" b="1" dirty="0">
                          <a:latin typeface="Arial" panose="020B0604020202020204" pitchFamily="34" charset="0"/>
                          <a:cs typeface="Arial" panose="020B0604020202020204" pitchFamily="34" charset="0"/>
                        </a:rPr>
                        <a:t>Russell 1000</a:t>
                      </a:r>
                      <a:endParaRPr lang="en-US" sz="1800" b="1" dirty="0">
                        <a:solidFill>
                          <a:schemeClr val="tx1"/>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21.3%</a:t>
                      </a:r>
                      <a:endParaRPr lang="en-US" sz="1800" b="1" dirty="0">
                        <a:solidFill>
                          <a:schemeClr val="tx1"/>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19.6%</a:t>
                      </a:r>
                      <a:endParaRPr lang="en-US" sz="1800" b="1" dirty="0">
                        <a:solidFill>
                          <a:schemeClr val="tx1"/>
                        </a:solidFill>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xmlns="" val="10002"/>
                  </a:ext>
                </a:extLst>
              </a:tr>
              <a:tr h="457200">
                <a:tc>
                  <a:txBody>
                    <a:bodyPr/>
                    <a:lstStyle/>
                    <a:p>
                      <a:pPr algn="l"/>
                      <a:r>
                        <a:rPr lang="en-US" sz="1800" b="1" dirty="0">
                          <a:latin typeface="Arial" panose="020B0604020202020204" pitchFamily="34" charset="0"/>
                          <a:cs typeface="Arial" panose="020B0604020202020204" pitchFamily="34" charset="0"/>
                        </a:rPr>
                        <a:t>Russell 2001-3000</a:t>
                      </a:r>
                      <a:endParaRPr lang="en-US" sz="1800" b="1"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1800" b="1" dirty="0">
                          <a:latin typeface="Arial" panose="020B0604020202020204" pitchFamily="34" charset="0"/>
                          <a:cs typeface="Arial" panose="020B0604020202020204" pitchFamily="34" charset="0"/>
                        </a:rPr>
                        <a:t>13.0%</a:t>
                      </a:r>
                      <a:endParaRPr lang="en-US" sz="1800" b="1"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1800" b="1" dirty="0">
                          <a:latin typeface="Arial" panose="020B0604020202020204" pitchFamily="34" charset="0"/>
                          <a:cs typeface="Arial" panose="020B0604020202020204" pitchFamily="34" charset="0"/>
                        </a:rPr>
                        <a:t>11.6%</a:t>
                      </a:r>
                      <a:endParaRPr lang="en-US" sz="1800" b="1"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18158010"/>
              </p:ext>
            </p:extLst>
          </p:nvPr>
        </p:nvGraphicFramePr>
        <p:xfrm>
          <a:off x="682496" y="2164481"/>
          <a:ext cx="7967712" cy="1441308"/>
        </p:xfrm>
        <a:graphic>
          <a:graphicData uri="http://schemas.openxmlformats.org/drawingml/2006/table">
            <a:tbl>
              <a:tblPr firstRow="1" bandRow="1">
                <a:effectLst/>
                <a:tableStyleId>{2D5ABB26-0587-4C30-8999-92F81FD0307C}</a:tableStyleId>
              </a:tblPr>
              <a:tblGrid>
                <a:gridCol w="2655904">
                  <a:extLst>
                    <a:ext uri="{9D8B030D-6E8A-4147-A177-3AD203B41FA5}">
                      <a16:colId xmlns:a16="http://schemas.microsoft.com/office/drawing/2014/main" xmlns="" val="20000"/>
                    </a:ext>
                  </a:extLst>
                </a:gridCol>
                <a:gridCol w="2655904">
                  <a:extLst>
                    <a:ext uri="{9D8B030D-6E8A-4147-A177-3AD203B41FA5}">
                      <a16:colId xmlns:a16="http://schemas.microsoft.com/office/drawing/2014/main" xmlns="" val="20001"/>
                    </a:ext>
                  </a:extLst>
                </a:gridCol>
                <a:gridCol w="2655904">
                  <a:extLst>
                    <a:ext uri="{9D8B030D-6E8A-4147-A177-3AD203B41FA5}">
                      <a16:colId xmlns:a16="http://schemas.microsoft.com/office/drawing/2014/main" xmlns="" val="20002"/>
                    </a:ext>
                  </a:extLst>
                </a:gridCol>
              </a:tblGrid>
              <a:tr h="480436">
                <a:tc rowSpan="2">
                  <a:txBody>
                    <a:bodyPr/>
                    <a:lstStyle/>
                    <a:p>
                      <a:pPr algn="l"/>
                      <a:endParaRPr lang="en-US" sz="1800" b="1" dirty="0">
                        <a:ln>
                          <a:noFill/>
                        </a:ln>
                        <a:solidFill>
                          <a:schemeClr val="bg1"/>
                        </a:solidFill>
                        <a:latin typeface="Arial" panose="020B0604020202020204" pitchFamily="34" charset="0"/>
                        <a:cs typeface="Arial" panose="020B0604020202020204" pitchFamily="34" charset="0"/>
                      </a:endParaRPr>
                    </a:p>
                  </a:txBody>
                  <a:tcPr anchor="b">
                    <a:lnL>
                      <a:noFill/>
                    </a:lnL>
                    <a:lnR>
                      <a:noFill/>
                    </a:lnR>
                    <a:lnT>
                      <a:noFill/>
                    </a:lnT>
                    <a:lnB>
                      <a:noFill/>
                    </a:lnB>
                    <a:lnTlToBr w="12700" cmpd="sng">
                      <a:noFill/>
                      <a:prstDash val="solid"/>
                    </a:lnTlToBr>
                    <a:lnBlToTr w="12700" cmpd="sng">
                      <a:noFill/>
                      <a:prstDash val="solid"/>
                    </a:lnBlToTr>
                    <a:solidFill>
                      <a:schemeClr val="tx1">
                        <a:lumMod val="95000"/>
                        <a:lumOff val="5000"/>
                      </a:schemeClr>
                    </a:solidFill>
                  </a:tcPr>
                </a:tc>
                <a:tc gridSpan="2">
                  <a:txBody>
                    <a:bodyPr/>
                    <a:lstStyle/>
                    <a:p>
                      <a:pPr algn="ctr"/>
                      <a:r>
                        <a:rPr lang="en-US" sz="1800" b="1" dirty="0">
                          <a:solidFill>
                            <a:schemeClr val="bg1"/>
                          </a:solidFill>
                          <a:latin typeface="Arial" panose="020B0604020202020204" pitchFamily="34" charset="0"/>
                          <a:cs typeface="Arial" panose="020B0604020202020204" pitchFamily="34" charset="0"/>
                        </a:rPr>
                        <a:t>% WOMEN ON BOARDS</a:t>
                      </a:r>
                    </a:p>
                  </a:txBody>
                  <a:tcPr anchor="ctr">
                    <a:lnL>
                      <a:noFill/>
                    </a:lnL>
                    <a:lnB>
                      <a:noFill/>
                    </a:lnB>
                    <a:solidFill>
                      <a:schemeClr val="tx1">
                        <a:lumMod val="95000"/>
                        <a:lumOff val="5000"/>
                      </a:schemeClr>
                    </a:solidFill>
                  </a:tcPr>
                </a:tc>
                <a:tc hMerge="1">
                  <a:txBody>
                    <a:bodyPr/>
                    <a:lstStyle/>
                    <a:p>
                      <a:pPr algn="ctr"/>
                      <a:endParaRPr lang="en-US" sz="2000" b="1" dirty="0"/>
                    </a:p>
                  </a:txBody>
                  <a:tcPr anchor="ctr"/>
                </a:tc>
                <a:extLst>
                  <a:ext uri="{0D108BD9-81ED-4DB2-BD59-A6C34878D82A}">
                    <a16:rowId xmlns:a16="http://schemas.microsoft.com/office/drawing/2014/main" xmlns="" val="10000"/>
                  </a:ext>
                </a:extLst>
              </a:tr>
              <a:tr h="480436">
                <a:tc vMerge="1">
                  <a:txBody>
                    <a:bodyPr/>
                    <a:lstStyle/>
                    <a:p>
                      <a:endParaRPr lang="en-US"/>
                    </a:p>
                  </a:txBody>
                  <a:tcPr/>
                </a:tc>
                <a:tc>
                  <a:txBody>
                    <a:bodyPr/>
                    <a:lstStyle/>
                    <a:p>
                      <a:pPr algn="ctr"/>
                      <a:r>
                        <a:rPr lang="en-US" sz="1800" b="1" dirty="0">
                          <a:ln>
                            <a:noFill/>
                          </a:ln>
                          <a:solidFill>
                            <a:schemeClr val="bg1"/>
                          </a:solidFill>
                          <a:latin typeface="Arial" panose="020B0604020202020204" pitchFamily="34" charset="0"/>
                          <a:cs typeface="Arial" panose="020B0604020202020204" pitchFamily="34" charset="0"/>
                        </a:rPr>
                        <a:t>2018</a:t>
                      </a:r>
                    </a:p>
                  </a:txBody>
                  <a:tcPr anchor="ctr">
                    <a:lnL>
                      <a:noFill/>
                    </a:lnL>
                    <a:lnR>
                      <a:noFill/>
                    </a:lnR>
                    <a:lnT>
                      <a:noFill/>
                    </a:lnT>
                    <a:lnB>
                      <a:noFill/>
                    </a:lnB>
                    <a:lnTlToBr w="12700" cmpd="sng">
                      <a:noFill/>
                      <a:prstDash val="solid"/>
                    </a:lnTlToBr>
                    <a:lnBlToTr w="12700" cmpd="sng">
                      <a:noFill/>
                      <a:prstDash val="solid"/>
                    </a:lnBlToTr>
                    <a:solidFill>
                      <a:schemeClr val="tx1">
                        <a:lumMod val="95000"/>
                        <a:lumOff val="5000"/>
                      </a:schemeClr>
                    </a:solidFill>
                  </a:tcPr>
                </a:tc>
                <a:tc>
                  <a:txBody>
                    <a:bodyPr/>
                    <a:lstStyle/>
                    <a:p>
                      <a:pPr algn="ctr"/>
                      <a:r>
                        <a:rPr lang="en-US" sz="1800" b="1" dirty="0">
                          <a:ln>
                            <a:noFill/>
                          </a:ln>
                          <a:solidFill>
                            <a:schemeClr val="bg1"/>
                          </a:solidFill>
                          <a:latin typeface="Arial" panose="020B0604020202020204" pitchFamily="34" charset="0"/>
                          <a:cs typeface="Arial" panose="020B0604020202020204" pitchFamily="34" charset="0"/>
                        </a:rPr>
                        <a:t>2017</a:t>
                      </a:r>
                    </a:p>
                  </a:txBody>
                  <a:tcPr anchor="ctr">
                    <a:lnL>
                      <a:noFill/>
                    </a:lnL>
                    <a:lnR>
                      <a:noFill/>
                    </a:lnR>
                    <a:lnT>
                      <a:noFill/>
                    </a:lnT>
                    <a:lnB>
                      <a:noFill/>
                    </a:lnB>
                    <a:lnTlToBr w="12700" cmpd="sng">
                      <a:noFill/>
                      <a:prstDash val="solid"/>
                    </a:lnTlToBr>
                    <a:lnBlToTr w="12700" cmpd="sng">
                      <a:noFill/>
                      <a:prstDash val="solid"/>
                    </a:lnBlToTr>
                    <a:solidFill>
                      <a:schemeClr val="tx1">
                        <a:lumMod val="95000"/>
                        <a:lumOff val="5000"/>
                      </a:schemeClr>
                    </a:solidFill>
                  </a:tcPr>
                </a:tc>
                <a:extLst>
                  <a:ext uri="{0D108BD9-81ED-4DB2-BD59-A6C34878D82A}">
                    <a16:rowId xmlns:a16="http://schemas.microsoft.com/office/drawing/2014/main" xmlns="" val="10001"/>
                  </a:ext>
                </a:extLst>
              </a:tr>
              <a:tr h="480436">
                <a:tc>
                  <a:txBody>
                    <a:bodyPr/>
                    <a:lstStyle/>
                    <a:p>
                      <a:r>
                        <a:rPr lang="en-US" sz="1800" b="1" dirty="0">
                          <a:latin typeface="Arial" panose="020B0604020202020204" pitchFamily="34" charset="0"/>
                          <a:cs typeface="Arial" panose="020B0604020202020204" pitchFamily="34" charset="0"/>
                        </a:rPr>
                        <a:t>Russell 3000*</a:t>
                      </a: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17.7%</a:t>
                      </a: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16.0%</a:t>
                      </a: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9473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821" y="313266"/>
            <a:ext cx="9592056" cy="914400"/>
          </a:xfrm>
        </p:spPr>
        <p:txBody>
          <a:bodyPr>
            <a:normAutofit/>
          </a:bodyPr>
          <a:lstStyle/>
          <a:p>
            <a:r>
              <a:rPr lang="en-US" sz="3000" b="1" dirty="0">
                <a:ea typeface="ＭＳ Ｐゴシック" pitchFamily="-65" charset="-128"/>
              </a:rPr>
              <a:t>Board Turnover Trends: 2017 - 2018</a:t>
            </a:r>
            <a:endParaRPr lang="en-US" sz="3000" dirty="0"/>
          </a:p>
        </p:txBody>
      </p:sp>
      <p:sp>
        <p:nvSpPr>
          <p:cNvPr id="3" name="Content Placeholder 2"/>
          <p:cNvSpPr>
            <a:spLocks noGrp="1"/>
          </p:cNvSpPr>
          <p:nvPr>
            <p:ph idx="1"/>
          </p:nvPr>
        </p:nvSpPr>
        <p:spPr>
          <a:xfrm>
            <a:off x="2438400" y="1689101"/>
            <a:ext cx="8229600" cy="4525963"/>
          </a:xfrm>
        </p:spPr>
        <p:txBody>
          <a:bodyPr/>
          <a:lstStyle/>
          <a:p>
            <a:pPr marL="0" fontAlgn="ctr">
              <a:spcBef>
                <a:spcPts val="0"/>
              </a:spcBef>
            </a:pPr>
            <a:r>
              <a:rPr lang="en-US" b="1" dirty="0">
                <a:solidFill>
                  <a:schemeClr val="lt1"/>
                </a:solidFill>
                <a:latin typeface="Calibri"/>
              </a:rPr>
              <a:t>2015 FORTUNE COMPANIES</a:t>
            </a:r>
          </a:p>
          <a:p>
            <a:pPr marL="0" algn="ctr" fontAlgn="ctr">
              <a:spcBef>
                <a:spcPts val="0"/>
              </a:spcBef>
            </a:pPr>
            <a:r>
              <a:rPr lang="en-US" b="1" dirty="0">
                <a:solidFill>
                  <a:schemeClr val="lt1"/>
                </a:solidFill>
                <a:latin typeface="Calibri"/>
              </a:rPr>
              <a:t>% WOMEN ON BOARDS</a:t>
            </a:r>
          </a:p>
          <a:p>
            <a:pPr marL="0" fontAlgn="ctr">
              <a:spcBef>
                <a:spcPts val="0"/>
              </a:spcBef>
            </a:pPr>
            <a:endParaRPr lang="en-US" dirty="0">
              <a:solidFill>
                <a:schemeClr val="dk1"/>
              </a:solidFill>
              <a:latin typeface="Calibri"/>
            </a:endParaRPr>
          </a:p>
          <a:p>
            <a:pPr marL="0" fontAlgn="ctr">
              <a:spcBef>
                <a:spcPts val="0"/>
              </a:spcBef>
            </a:pPr>
            <a:endParaRPr lang="en-US" dirty="0">
              <a:solidFill>
                <a:schemeClr val="dk1"/>
              </a:solidFill>
              <a:latin typeface="Calibri"/>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24941913"/>
              </p:ext>
            </p:extLst>
          </p:nvPr>
        </p:nvGraphicFramePr>
        <p:xfrm>
          <a:off x="615821" y="1799975"/>
          <a:ext cx="7967712" cy="943225"/>
        </p:xfrm>
        <a:graphic>
          <a:graphicData uri="http://schemas.openxmlformats.org/drawingml/2006/table">
            <a:tbl>
              <a:tblPr firstRow="1" bandRow="1">
                <a:tableStyleId>{5202B0CA-FC54-4496-8BCA-5EF66A818D29}</a:tableStyleId>
              </a:tblPr>
              <a:tblGrid>
                <a:gridCol w="2655904">
                  <a:extLst>
                    <a:ext uri="{9D8B030D-6E8A-4147-A177-3AD203B41FA5}">
                      <a16:colId xmlns:a16="http://schemas.microsoft.com/office/drawing/2014/main" xmlns="" val="20000"/>
                    </a:ext>
                  </a:extLst>
                </a:gridCol>
                <a:gridCol w="2655904">
                  <a:extLst>
                    <a:ext uri="{9D8B030D-6E8A-4147-A177-3AD203B41FA5}">
                      <a16:colId xmlns:a16="http://schemas.microsoft.com/office/drawing/2014/main" xmlns="" val="20001"/>
                    </a:ext>
                  </a:extLst>
                </a:gridCol>
                <a:gridCol w="2655904">
                  <a:extLst>
                    <a:ext uri="{9D8B030D-6E8A-4147-A177-3AD203B41FA5}">
                      <a16:colId xmlns:a16="http://schemas.microsoft.com/office/drawing/2014/main" xmlns="" val="20002"/>
                    </a:ext>
                  </a:extLst>
                </a:gridCol>
              </a:tblGrid>
              <a:tr h="486025">
                <a:tc rowSpan="2">
                  <a:txBody>
                    <a:bodyPr/>
                    <a:lstStyle/>
                    <a:p>
                      <a:pPr algn="l"/>
                      <a:endParaRPr lang="en-US" sz="1800" b="1" dirty="0">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a:latin typeface="Arial" panose="020B0604020202020204" pitchFamily="34" charset="0"/>
                          <a:cs typeface="Arial" panose="020B0604020202020204" pitchFamily="34" charset="0"/>
                        </a:rPr>
                        <a:t>BOARD SEATS</a:t>
                      </a:r>
                    </a:p>
                  </a:txBody>
                  <a:tcPr anchor="ctr">
                    <a:lnL w="12700" cap="flat" cmpd="sng" algn="ctr">
                      <a:solidFill>
                        <a:scrgbClr r="0" g="0" b="0"/>
                      </a:solidFill>
                      <a:prstDash val="solid"/>
                      <a:round/>
                      <a:headEnd type="none" w="med" len="med"/>
                      <a:tailEnd type="none" w="med" len="med"/>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1" dirty="0"/>
                    </a:p>
                  </a:txBody>
                  <a:tcPr anchor="ctr"/>
                </a:tc>
                <a:extLst>
                  <a:ext uri="{0D108BD9-81ED-4DB2-BD59-A6C34878D82A}">
                    <a16:rowId xmlns:a16="http://schemas.microsoft.com/office/drawing/2014/main" xmlns="" val="10000"/>
                  </a:ext>
                </a:extLst>
              </a:tr>
              <a:tr h="457200">
                <a:tc vMerge="1">
                  <a:txBody>
                    <a:bodyPr/>
                    <a:lstStyle/>
                    <a:p>
                      <a:endParaRPr lang="en-US"/>
                    </a:p>
                  </a:txBody>
                  <a:tcPr/>
                </a:tc>
                <a:tc>
                  <a:txBody>
                    <a:bodyPr/>
                    <a:lstStyle/>
                    <a:p>
                      <a:pPr algn="ctr"/>
                      <a:r>
                        <a:rPr lang="en-US" sz="1800" b="1" dirty="0">
                          <a:solidFill>
                            <a:schemeClr val="bg1"/>
                          </a:solidFill>
                          <a:latin typeface="Arial" panose="020B0604020202020204" pitchFamily="34" charset="0"/>
                          <a:cs typeface="Arial" panose="020B0604020202020204" pitchFamily="34" charset="0"/>
                        </a:rPr>
                        <a:t>Women</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800" b="1" dirty="0">
                          <a:solidFill>
                            <a:schemeClr val="bg1"/>
                          </a:solidFill>
                          <a:latin typeface="Arial" panose="020B0604020202020204" pitchFamily="34" charset="0"/>
                          <a:cs typeface="Arial" panose="020B0604020202020204" pitchFamily="34" charset="0"/>
                        </a:rPr>
                        <a:t>Men</a:t>
                      </a:r>
                    </a:p>
                  </a:txBody>
                  <a:tcPr anchor="ctr">
                    <a:lnL w="12700" cap="flat" cmpd="sng" algn="ctr">
                      <a:solidFill>
                        <a:scrgbClr r="0" g="0" b="0"/>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470870941"/>
              </p:ext>
            </p:extLst>
          </p:nvPr>
        </p:nvGraphicFramePr>
        <p:xfrm>
          <a:off x="615821" y="2743200"/>
          <a:ext cx="7967712" cy="1371600"/>
        </p:xfrm>
        <a:graphic>
          <a:graphicData uri="http://schemas.openxmlformats.org/drawingml/2006/table">
            <a:tbl>
              <a:tblPr firstRow="1" bandRow="1">
                <a:tableStyleId>{9D7B26C5-4107-4FEC-AEDC-1716B250A1EF}</a:tableStyleId>
              </a:tblPr>
              <a:tblGrid>
                <a:gridCol w="2655904">
                  <a:extLst>
                    <a:ext uri="{9D8B030D-6E8A-4147-A177-3AD203B41FA5}">
                      <a16:colId xmlns:a16="http://schemas.microsoft.com/office/drawing/2014/main" xmlns="" val="20000"/>
                    </a:ext>
                  </a:extLst>
                </a:gridCol>
                <a:gridCol w="2655904">
                  <a:extLst>
                    <a:ext uri="{9D8B030D-6E8A-4147-A177-3AD203B41FA5}">
                      <a16:colId xmlns:a16="http://schemas.microsoft.com/office/drawing/2014/main" xmlns="" val="20001"/>
                    </a:ext>
                  </a:extLst>
                </a:gridCol>
                <a:gridCol w="2655904">
                  <a:extLst>
                    <a:ext uri="{9D8B030D-6E8A-4147-A177-3AD203B41FA5}">
                      <a16:colId xmlns:a16="http://schemas.microsoft.com/office/drawing/2014/main" xmlns="" val="20002"/>
                    </a:ext>
                  </a:extLst>
                </a:gridCol>
              </a:tblGrid>
              <a:tr h="457200">
                <a:tc>
                  <a:txBody>
                    <a:bodyPr/>
                    <a:lstStyle/>
                    <a:p>
                      <a:r>
                        <a:rPr lang="en-US" sz="1800" b="1" dirty="0">
                          <a:latin typeface="Arial" panose="020B0604020202020204" pitchFamily="34" charset="0"/>
                          <a:cs typeface="Arial" panose="020B0604020202020204" pitchFamily="34" charset="0"/>
                        </a:rPr>
                        <a:t>Net Change Seats</a:t>
                      </a:r>
                    </a:p>
                  </a:txBody>
                  <a:tcPr anchor="ctr">
                    <a:lnL>
                      <a:noFill/>
                    </a:lnL>
                    <a:lnR w="9525" cap="flat" cmpd="sng" algn="ctr">
                      <a:solidFill>
                        <a:schemeClr val="tx1"/>
                      </a:solidFill>
                      <a:prstDash val="solid"/>
                      <a:round/>
                      <a:headEnd type="none" w="med" len="med"/>
                      <a:tailEnd type="none" w="med" len="med"/>
                    </a:lnR>
                    <a:lnT w="12700" cmpd="sng">
                      <a:noFill/>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469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mpd="sng">
                      <a:noFill/>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-382</a:t>
                      </a:r>
                    </a:p>
                  </a:txBody>
                  <a:tcPr anchor="ctr">
                    <a:lnL w="9525" cap="flat" cmpd="sng" algn="ctr">
                      <a:solidFill>
                        <a:schemeClr val="tx1"/>
                      </a:solidFill>
                      <a:prstDash val="solid"/>
                      <a:round/>
                      <a:headEnd type="none" w="med" len="med"/>
                      <a:tailEnd type="none" w="med" len="med"/>
                    </a:lnL>
                    <a:lnR>
                      <a:noFill/>
                    </a:lnR>
                    <a:lnT w="12700" cmpd="sng">
                      <a:noFill/>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457200">
                <a:tc>
                  <a:txBody>
                    <a:bodyPr/>
                    <a:lstStyle/>
                    <a:p>
                      <a:pPr algn="l"/>
                      <a:r>
                        <a:rPr lang="en-US" sz="1800" b="1" dirty="0">
                          <a:latin typeface="Arial" panose="020B0604020202020204" pitchFamily="34" charset="0"/>
                          <a:cs typeface="Arial" panose="020B0604020202020204" pitchFamily="34" charset="0"/>
                        </a:rPr>
                        <a:t>Added Seats</a:t>
                      </a:r>
                    </a:p>
                  </a:txBody>
                  <a:tcPr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lang="en-US" sz="1800" b="1" dirty="0">
                          <a:latin typeface="Arial" panose="020B0604020202020204" pitchFamily="34" charset="0"/>
                          <a:cs typeface="Arial" panose="020B0604020202020204" pitchFamily="34" charset="0"/>
                        </a:rPr>
                        <a:t>608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lang="en-US" sz="1800" b="1" dirty="0">
                          <a:latin typeface="Arial" panose="020B0604020202020204" pitchFamily="34" charset="0"/>
                          <a:cs typeface="Arial" panose="020B0604020202020204" pitchFamily="34" charset="0"/>
                        </a:rPr>
                        <a:t>555</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457200">
                <a:tc>
                  <a:txBody>
                    <a:bodyPr/>
                    <a:lstStyle/>
                    <a:p>
                      <a:pPr algn="l"/>
                      <a:r>
                        <a:rPr lang="en-US" sz="1800" b="1" dirty="0">
                          <a:latin typeface="Arial" panose="020B0604020202020204" pitchFamily="34" charset="0"/>
                          <a:cs typeface="Arial" panose="020B0604020202020204" pitchFamily="34" charset="0"/>
                        </a:rPr>
                        <a:t>Lost Seats</a:t>
                      </a:r>
                    </a:p>
                  </a:txBody>
                  <a:tcPr anchor="ctr">
                    <a:lnR w="9525"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-139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-937</a:t>
                      </a:r>
                    </a:p>
                  </a:txBody>
                  <a:tcPr anchor="ctr">
                    <a:lnL w="9525"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8" name="TextBox 7"/>
          <p:cNvSpPr txBox="1"/>
          <p:nvPr/>
        </p:nvSpPr>
        <p:spPr>
          <a:xfrm>
            <a:off x="615821" y="4147005"/>
            <a:ext cx="5146805"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latin typeface="Arial" charset="0"/>
              </a:rPr>
              <a:t>Based on 2629 companies in the Russell 3000 for years 2017 and 2018.</a:t>
            </a:r>
          </a:p>
          <a:p>
            <a:pPr fontAlgn="base">
              <a:spcBef>
                <a:spcPct val="0"/>
              </a:spcBef>
              <a:spcAft>
                <a:spcPct val="0"/>
              </a:spcAft>
            </a:pPr>
            <a:r>
              <a:rPr lang="en-US" sz="1100" dirty="0">
                <a:solidFill>
                  <a:srgbClr val="000000"/>
                </a:solidFill>
                <a:latin typeface="Arial" charset="0"/>
              </a:rPr>
              <a:t>2020 Women on Boards, Gender Diversity Index, November 2018</a:t>
            </a:r>
          </a:p>
        </p:txBody>
      </p:sp>
      <p:sp>
        <p:nvSpPr>
          <p:cNvPr id="4" name="TextBox 3"/>
          <p:cNvSpPr txBox="1"/>
          <p:nvPr/>
        </p:nvSpPr>
        <p:spPr>
          <a:xfrm>
            <a:off x="615820" y="4962525"/>
            <a:ext cx="7680455" cy="830997"/>
          </a:xfrm>
          <a:prstGeom prst="rect">
            <a:avLst/>
          </a:prstGeom>
          <a:noFill/>
        </p:spPr>
        <p:txBody>
          <a:bodyPr wrap="square" rtlCol="0">
            <a:spAutoFit/>
          </a:bodyPr>
          <a:lstStyle/>
          <a:p>
            <a:r>
              <a:rPr lang="en-US" sz="2400" b="1" dirty="0">
                <a:solidFill>
                  <a:srgbClr val="ED1620"/>
                </a:solidFill>
                <a:latin typeface="Arial" panose="020B0604020202020204" pitchFamily="34" charset="0"/>
                <a:cs typeface="Arial" panose="020B0604020202020204" pitchFamily="34" charset="0"/>
              </a:rPr>
              <a:t>63% of companies increased board size to add women directors.</a:t>
            </a:r>
          </a:p>
        </p:txBody>
      </p:sp>
    </p:spTree>
    <p:extLst>
      <p:ext uri="{BB962C8B-B14F-4D97-AF65-F5344CB8AC3E}">
        <p14:creationId xmlns:p14="http://schemas.microsoft.com/office/powerpoint/2010/main" val="1287484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type="lt">
                                    <p:tmAbs val="0"/>
                                  </p:iterate>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8" presetClass="emph" presetSubtype="0" fill="hold" grpId="0" nodeType="afterEffect">
                                  <p:stCondLst>
                                    <p:cond delay="0"/>
                                  </p:stCondLst>
                                  <p:iterate type="lt">
                                    <p:tmPct val="4000"/>
                                  </p:iterate>
                                  <p:childTnLst>
                                    <p:set>
                                      <p:cBhvr override="childStyle">
                                        <p:cTn id="9" dur="500" fill="hold"/>
                                        <p:tgtEl>
                                          <p:spTgt spid="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821" y="313266"/>
            <a:ext cx="9592056" cy="914400"/>
          </a:xfrm>
        </p:spPr>
        <p:txBody>
          <a:bodyPr>
            <a:normAutofit/>
          </a:bodyPr>
          <a:lstStyle/>
          <a:p>
            <a:r>
              <a:rPr lang="en-US" sz="3000" b="1" dirty="0">
                <a:ea typeface="ＭＳ Ｐゴシック" pitchFamily="-65" charset="-128"/>
              </a:rPr>
              <a:t>Top 25 IPOs: 2014 - 2018</a:t>
            </a:r>
            <a:endParaRPr lang="en-US" sz="3000" dirty="0"/>
          </a:p>
        </p:txBody>
      </p:sp>
      <p:sp>
        <p:nvSpPr>
          <p:cNvPr id="3" name="Content Placeholder 2"/>
          <p:cNvSpPr>
            <a:spLocks noGrp="1"/>
          </p:cNvSpPr>
          <p:nvPr>
            <p:ph idx="1"/>
          </p:nvPr>
        </p:nvSpPr>
        <p:spPr>
          <a:xfrm>
            <a:off x="2438400" y="1689101"/>
            <a:ext cx="8229600" cy="4525963"/>
          </a:xfrm>
        </p:spPr>
        <p:txBody>
          <a:bodyPr/>
          <a:lstStyle/>
          <a:p>
            <a:pPr marL="0" fontAlgn="ctr">
              <a:spcBef>
                <a:spcPts val="0"/>
              </a:spcBef>
            </a:pPr>
            <a:r>
              <a:rPr lang="en-US" b="1" dirty="0">
                <a:solidFill>
                  <a:schemeClr val="lt1"/>
                </a:solidFill>
                <a:latin typeface="Calibri"/>
              </a:rPr>
              <a:t>2015 FORTUNE COMPANIES</a:t>
            </a:r>
          </a:p>
          <a:p>
            <a:pPr marL="0" algn="ctr" fontAlgn="ctr">
              <a:spcBef>
                <a:spcPts val="0"/>
              </a:spcBef>
            </a:pPr>
            <a:r>
              <a:rPr lang="en-US" b="1" dirty="0">
                <a:solidFill>
                  <a:schemeClr val="lt1"/>
                </a:solidFill>
                <a:latin typeface="Calibri"/>
              </a:rPr>
              <a:t>% WOMEN ON BOARDS</a:t>
            </a:r>
          </a:p>
          <a:p>
            <a:pPr marL="0" fontAlgn="ctr">
              <a:spcBef>
                <a:spcPts val="0"/>
              </a:spcBef>
            </a:pPr>
            <a:endParaRPr lang="en-US" dirty="0">
              <a:solidFill>
                <a:schemeClr val="dk1"/>
              </a:solidFill>
              <a:latin typeface="Calibri"/>
            </a:endParaRPr>
          </a:p>
          <a:p>
            <a:pPr marL="0" fontAlgn="ctr">
              <a:spcBef>
                <a:spcPts val="0"/>
              </a:spcBef>
            </a:pPr>
            <a:endParaRPr lang="en-US" dirty="0">
              <a:solidFill>
                <a:schemeClr val="dk1"/>
              </a:solidFill>
              <a:latin typeface="Calibri"/>
            </a:endParaRP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30437302"/>
              </p:ext>
            </p:extLst>
          </p:nvPr>
        </p:nvGraphicFramePr>
        <p:xfrm>
          <a:off x="609242" y="1870003"/>
          <a:ext cx="7967712" cy="1427857"/>
        </p:xfrm>
        <a:graphic>
          <a:graphicData uri="http://schemas.openxmlformats.org/drawingml/2006/table">
            <a:tbl>
              <a:tblPr firstRow="1" bandRow="1">
                <a:tableStyleId>{5202B0CA-FC54-4496-8BCA-5EF66A818D29}</a:tableStyleId>
              </a:tblPr>
              <a:tblGrid>
                <a:gridCol w="2655904">
                  <a:extLst>
                    <a:ext uri="{9D8B030D-6E8A-4147-A177-3AD203B41FA5}">
                      <a16:colId xmlns:a16="http://schemas.microsoft.com/office/drawing/2014/main" xmlns="" val="20000"/>
                    </a:ext>
                  </a:extLst>
                </a:gridCol>
                <a:gridCol w="2655904">
                  <a:extLst>
                    <a:ext uri="{9D8B030D-6E8A-4147-A177-3AD203B41FA5}">
                      <a16:colId xmlns:a16="http://schemas.microsoft.com/office/drawing/2014/main" xmlns="" val="20001"/>
                    </a:ext>
                  </a:extLst>
                </a:gridCol>
                <a:gridCol w="2655904">
                  <a:extLst>
                    <a:ext uri="{9D8B030D-6E8A-4147-A177-3AD203B41FA5}">
                      <a16:colId xmlns:a16="http://schemas.microsoft.com/office/drawing/2014/main" xmlns="" val="20002"/>
                    </a:ext>
                  </a:extLst>
                </a:gridCol>
              </a:tblGrid>
              <a:tr h="486025">
                <a:tc rowSpan="2">
                  <a:txBody>
                    <a:bodyPr/>
                    <a:lstStyle/>
                    <a:p>
                      <a:pPr algn="l"/>
                      <a:r>
                        <a:rPr lang="en-US" sz="1800" b="1" dirty="0">
                          <a:latin typeface="Arial" panose="020B0604020202020204" pitchFamily="34" charset="0"/>
                          <a:cs typeface="Arial" panose="020B0604020202020204" pitchFamily="34" charset="0"/>
                        </a:rPr>
                        <a:t>Top</a:t>
                      </a:r>
                      <a:r>
                        <a:rPr lang="en-US" sz="1800" b="1" baseline="0" dirty="0">
                          <a:latin typeface="Arial" panose="020B0604020202020204" pitchFamily="34" charset="0"/>
                          <a:cs typeface="Arial" panose="020B0604020202020204" pitchFamily="34" charset="0"/>
                        </a:rPr>
                        <a:t> 25 IPOs</a:t>
                      </a:r>
                      <a:endParaRPr lang="en-US" sz="1800" b="1" dirty="0">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a:latin typeface="Arial" panose="020B0604020202020204" pitchFamily="34" charset="0"/>
                          <a:cs typeface="Arial" panose="020B0604020202020204" pitchFamily="34" charset="0"/>
                        </a:rPr>
                        <a:t>% WOMEN ON BOARDS</a:t>
                      </a:r>
                    </a:p>
                  </a:txBody>
                  <a:tcPr anchor="ctr">
                    <a:lnL w="12700" cap="flat" cmpd="sng" algn="ctr">
                      <a:solidFill>
                        <a:scrgbClr r="0" g="0" b="0"/>
                      </a:solidFill>
                      <a:prstDash val="solid"/>
                      <a:round/>
                      <a:headEnd type="none" w="med" len="med"/>
                      <a:tailEnd type="none" w="med" len="med"/>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1" dirty="0"/>
                    </a:p>
                  </a:txBody>
                  <a:tcPr anchor="ctr"/>
                </a:tc>
                <a:extLst>
                  <a:ext uri="{0D108BD9-81ED-4DB2-BD59-A6C34878D82A}">
                    <a16:rowId xmlns:a16="http://schemas.microsoft.com/office/drawing/2014/main" xmlns="" val="10000"/>
                  </a:ext>
                </a:extLst>
              </a:tr>
              <a:tr h="484632">
                <a:tc vMerge="1">
                  <a:txBody>
                    <a:bodyPr/>
                    <a:lstStyle/>
                    <a:p>
                      <a:endParaRPr lang="en-US"/>
                    </a:p>
                  </a:txBody>
                  <a:tcPr/>
                </a:tc>
                <a:tc>
                  <a:txBody>
                    <a:bodyPr/>
                    <a:lstStyle/>
                    <a:p>
                      <a:pPr algn="ctr"/>
                      <a:r>
                        <a:rPr lang="en-US" sz="1800" b="1" dirty="0">
                          <a:solidFill>
                            <a:schemeClr val="bg1"/>
                          </a:solidFill>
                          <a:latin typeface="Arial" panose="020B0604020202020204" pitchFamily="34" charset="0"/>
                          <a:cs typeface="Arial" panose="020B0604020202020204" pitchFamily="34" charset="0"/>
                        </a:rPr>
                        <a:t>At IPO</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800" b="1" dirty="0">
                          <a:solidFill>
                            <a:schemeClr val="bg1"/>
                          </a:solidFill>
                          <a:latin typeface="Arial" panose="020B0604020202020204" pitchFamily="34" charset="0"/>
                          <a:cs typeface="Arial" panose="020B0604020202020204" pitchFamily="34" charset="0"/>
                        </a:rPr>
                        <a:t>2018*</a:t>
                      </a:r>
                    </a:p>
                  </a:txBody>
                  <a:tcPr anchor="ctr">
                    <a:lnL w="12700" cap="flat" cmpd="sng" algn="ctr">
                      <a:solidFill>
                        <a:scrgbClr r="0" g="0" b="0"/>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1"/>
                  </a:ext>
                </a:extLst>
              </a:tr>
              <a:tr h="457200">
                <a:tc>
                  <a:txBody>
                    <a:bodyPr/>
                    <a:lstStyle/>
                    <a:p>
                      <a:pPr algn="l"/>
                      <a:r>
                        <a:rPr lang="en-US" sz="1800" b="1" dirty="0">
                          <a:latin typeface="Arial" panose="020B0604020202020204" pitchFamily="34" charset="0"/>
                          <a:cs typeface="Arial" panose="020B0604020202020204" pitchFamily="34" charset="0"/>
                        </a:rPr>
                        <a:t>2017</a:t>
                      </a:r>
                    </a:p>
                  </a:txBody>
                  <a:tcPr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9.2%</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noFill/>
                      <a:prstDash val="solid"/>
                      <a:round/>
                      <a:headEnd type="none" w="med" len="med"/>
                      <a:tailEnd type="none" w="med" len="med"/>
                    </a:lnT>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12.3%</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xmlns=""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66973243"/>
              </p:ext>
            </p:extLst>
          </p:nvPr>
        </p:nvGraphicFramePr>
        <p:xfrm>
          <a:off x="609242" y="2917006"/>
          <a:ext cx="7967712" cy="1737360"/>
        </p:xfrm>
        <a:graphic>
          <a:graphicData uri="http://schemas.openxmlformats.org/drawingml/2006/table">
            <a:tbl>
              <a:tblPr firstRow="1" bandRow="1">
                <a:tableStyleId>{9D7B26C5-4107-4FEC-AEDC-1716B250A1EF}</a:tableStyleId>
              </a:tblPr>
              <a:tblGrid>
                <a:gridCol w="2655904">
                  <a:extLst>
                    <a:ext uri="{9D8B030D-6E8A-4147-A177-3AD203B41FA5}">
                      <a16:colId xmlns:a16="http://schemas.microsoft.com/office/drawing/2014/main" xmlns="" val="20000"/>
                    </a:ext>
                  </a:extLst>
                </a:gridCol>
                <a:gridCol w="2655904">
                  <a:extLst>
                    <a:ext uri="{9D8B030D-6E8A-4147-A177-3AD203B41FA5}">
                      <a16:colId xmlns:a16="http://schemas.microsoft.com/office/drawing/2014/main" xmlns="" val="20001"/>
                    </a:ext>
                  </a:extLst>
                </a:gridCol>
                <a:gridCol w="2655904">
                  <a:extLst>
                    <a:ext uri="{9D8B030D-6E8A-4147-A177-3AD203B41FA5}">
                      <a16:colId xmlns:a16="http://schemas.microsoft.com/office/drawing/2014/main" xmlns="" val="20002"/>
                    </a:ext>
                  </a:extLst>
                </a:gridCol>
              </a:tblGrid>
              <a:tr h="274320">
                <a:tc>
                  <a:txBody>
                    <a:bodyPr/>
                    <a:lstStyle/>
                    <a:p>
                      <a:endParaRPr lang="en-US" sz="1800" b="1" dirty="0">
                        <a:latin typeface="Arial" panose="020B0604020202020204" pitchFamily="34" charset="0"/>
                        <a:cs typeface="Arial" panose="020B0604020202020204" pitchFamily="34" charset="0"/>
                      </a:endParaRPr>
                    </a:p>
                  </a:txBody>
                  <a:tcPr anchor="ctr">
                    <a:lnL>
                      <a:noFill/>
                    </a:lnL>
                    <a:lnR>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latin typeface="Arial" panose="020B0604020202020204" pitchFamily="34" charset="0"/>
                        <a:cs typeface="Arial" panose="020B0604020202020204" pitchFamily="34" charset="0"/>
                      </a:endParaRPr>
                    </a:p>
                  </a:txBody>
                  <a:tcPr>
                    <a:lnL>
                      <a:noFill/>
                    </a:lnL>
                    <a:lnR>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latin typeface="Arial" panose="020B0604020202020204" pitchFamily="34" charset="0"/>
                        <a:cs typeface="Arial" panose="020B0604020202020204" pitchFamily="34" charset="0"/>
                      </a:endParaRPr>
                    </a:p>
                  </a:txBody>
                  <a:tcPr>
                    <a:lnL>
                      <a:noFill/>
                    </a:lnL>
                    <a:lnR>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57200">
                <a:tc>
                  <a:txBody>
                    <a:bodyPr/>
                    <a:lstStyle/>
                    <a:p>
                      <a:pPr algn="l"/>
                      <a:r>
                        <a:rPr lang="en-US" sz="1800" b="1" dirty="0">
                          <a:latin typeface="Arial" panose="020B0604020202020204" pitchFamily="34" charset="0"/>
                          <a:cs typeface="Arial" panose="020B0604020202020204" pitchFamily="34" charset="0"/>
                        </a:rPr>
                        <a:t>2016</a:t>
                      </a:r>
                      <a:endParaRPr lang="en-US" sz="1800" b="1" dirty="0">
                        <a:solidFill>
                          <a:schemeClr val="tx1"/>
                        </a:solidFill>
                        <a:latin typeface="Arial" panose="020B0604020202020204" pitchFamily="34" charset="0"/>
                        <a:cs typeface="Arial" panose="020B0604020202020204" pitchFamily="34" charset="0"/>
                      </a:endParaRPr>
                    </a:p>
                  </a:txBody>
                  <a:tcPr anchor="ctr">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tcPr>
                </a:tc>
                <a:tc>
                  <a:txBody>
                    <a:bodyPr/>
                    <a:lstStyle/>
                    <a:p>
                      <a:pPr algn="ctr"/>
                      <a:r>
                        <a:rPr lang="en-US" sz="1800" b="1" dirty="0">
                          <a:latin typeface="Arial" panose="020B0604020202020204" pitchFamily="34" charset="0"/>
                          <a:cs typeface="Arial" panose="020B0604020202020204" pitchFamily="34" charset="0"/>
                        </a:rPr>
                        <a:t>8.2%</a:t>
                      </a:r>
                      <a:endParaRPr lang="en-US" sz="1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tcPr>
                </a:tc>
                <a:tc>
                  <a:txBody>
                    <a:bodyPr/>
                    <a:lstStyle/>
                    <a:p>
                      <a:pPr algn="ctr"/>
                      <a:r>
                        <a:rPr lang="en-US" sz="1800" b="1" dirty="0">
                          <a:latin typeface="Arial" panose="020B0604020202020204" pitchFamily="34" charset="0"/>
                          <a:cs typeface="Arial" panose="020B0604020202020204" pitchFamily="34" charset="0"/>
                        </a:rPr>
                        <a:t>15.7%</a:t>
                      </a:r>
                      <a:endParaRPr lang="en-US" sz="1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lnT w="9525"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457200">
                <a:tc>
                  <a:txBody>
                    <a:bodyPr/>
                    <a:lstStyle/>
                    <a:p>
                      <a:pPr algn="l"/>
                      <a:r>
                        <a:rPr lang="en-US" sz="1800" b="1" dirty="0">
                          <a:latin typeface="Arial" panose="020B0604020202020204" pitchFamily="34" charset="0"/>
                          <a:cs typeface="Arial" panose="020B0604020202020204" pitchFamily="34" charset="0"/>
                        </a:rPr>
                        <a:t>2015</a:t>
                      </a:r>
                      <a:endParaRPr lang="en-US" sz="1800" b="1" dirty="0">
                        <a:solidFill>
                          <a:schemeClr val="tx1"/>
                        </a:solidFill>
                        <a:latin typeface="Arial" panose="020B0604020202020204" pitchFamily="34" charset="0"/>
                        <a:cs typeface="Arial" panose="020B0604020202020204" pitchFamily="34" charset="0"/>
                      </a:endParaRPr>
                    </a:p>
                  </a:txBody>
                  <a:tcPr anchor="ctr">
                    <a:lnR w="9525"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10.4%</a:t>
                      </a:r>
                      <a:endParaRPr lang="en-US" sz="1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r>
                        <a:rPr lang="en-US" sz="1800" b="1" dirty="0">
                          <a:latin typeface="Arial" panose="020B0604020202020204" pitchFamily="34" charset="0"/>
                          <a:cs typeface="Arial" panose="020B0604020202020204" pitchFamily="34" charset="0"/>
                        </a:rPr>
                        <a:t>17.9%</a:t>
                      </a:r>
                      <a:endParaRPr lang="en-US" sz="1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xmlns="" val="10002"/>
                  </a:ext>
                </a:extLst>
              </a:tr>
              <a:tr h="457200">
                <a:tc>
                  <a:txBody>
                    <a:bodyPr/>
                    <a:lstStyle/>
                    <a:p>
                      <a:pPr algn="l"/>
                      <a:r>
                        <a:rPr lang="en-US" sz="1800" b="1" dirty="0">
                          <a:latin typeface="Arial" panose="020B0604020202020204" pitchFamily="34" charset="0"/>
                          <a:cs typeface="Arial" panose="020B0604020202020204" pitchFamily="34" charset="0"/>
                        </a:rPr>
                        <a:t>2014</a:t>
                      </a:r>
                      <a:endParaRPr lang="en-US" sz="1800" b="1" dirty="0">
                        <a:solidFill>
                          <a:schemeClr val="tx1"/>
                        </a:solidFill>
                        <a:latin typeface="Arial" panose="020B0604020202020204" pitchFamily="34" charset="0"/>
                        <a:cs typeface="Arial" panose="020B0604020202020204" pitchFamily="34" charset="0"/>
                      </a:endParaRPr>
                    </a:p>
                  </a:txBody>
                  <a:tcPr anchor="ctr">
                    <a:lnR w="9525" cap="flat" cmpd="sng" algn="ctr">
                      <a:solidFill>
                        <a:schemeClr val="tx1"/>
                      </a:solidFill>
                      <a:prstDash val="solid"/>
                      <a:round/>
                      <a:headEnd type="none" w="med" len="med"/>
                      <a:tailEnd type="none" w="med" len="med"/>
                    </a:lnR>
                  </a:tcPr>
                </a:tc>
                <a:tc>
                  <a:txBody>
                    <a:bodyPr/>
                    <a:lstStyle/>
                    <a:p>
                      <a:pPr algn="ctr"/>
                      <a:r>
                        <a:rPr lang="en-US" sz="1800" b="1" dirty="0">
                          <a:latin typeface="Arial" panose="020B0604020202020204" pitchFamily="34" charset="0"/>
                          <a:cs typeface="Arial" panose="020B0604020202020204" pitchFamily="34" charset="0"/>
                        </a:rPr>
                        <a:t>10.4%</a:t>
                      </a:r>
                      <a:endParaRPr lang="en-US" sz="1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r>
                        <a:rPr lang="en-US" sz="1800" b="1" dirty="0">
                          <a:latin typeface="Arial" panose="020B0604020202020204" pitchFamily="34" charset="0"/>
                          <a:cs typeface="Arial" panose="020B0604020202020204" pitchFamily="34" charset="0"/>
                        </a:rPr>
                        <a:t>20.1%</a:t>
                      </a:r>
                      <a:endParaRPr lang="en-US" sz="1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3"/>
                  </a:ext>
                </a:extLst>
              </a:tr>
            </a:tbl>
          </a:graphicData>
        </a:graphic>
      </p:graphicFrame>
      <p:sp>
        <p:nvSpPr>
          <p:cNvPr id="9" name="TextBox 8"/>
          <p:cNvSpPr txBox="1"/>
          <p:nvPr/>
        </p:nvSpPr>
        <p:spPr>
          <a:xfrm>
            <a:off x="615821" y="4680220"/>
            <a:ext cx="4727704"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latin typeface="Arial" charset="0"/>
              </a:rPr>
              <a:t>*As of September 2018</a:t>
            </a:r>
          </a:p>
          <a:p>
            <a:pPr fontAlgn="base">
              <a:spcBef>
                <a:spcPct val="0"/>
              </a:spcBef>
              <a:spcAft>
                <a:spcPct val="0"/>
              </a:spcAft>
            </a:pPr>
            <a:r>
              <a:rPr lang="en-US" sz="1100" dirty="0">
                <a:solidFill>
                  <a:srgbClr val="000000"/>
                </a:solidFill>
                <a:latin typeface="Arial" charset="0"/>
              </a:rPr>
              <a:t>2020 Women on Boards, Gender Diversity Index, November 2018</a:t>
            </a:r>
          </a:p>
        </p:txBody>
      </p:sp>
    </p:spTree>
    <p:extLst>
      <p:ext uri="{BB962C8B-B14F-4D97-AF65-F5344CB8AC3E}">
        <p14:creationId xmlns:p14="http://schemas.microsoft.com/office/powerpoint/2010/main" val="40062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05194" y="1924373"/>
          <a:ext cx="7937502" cy="1783720"/>
        </p:xfrm>
        <a:graphic>
          <a:graphicData uri="http://schemas.openxmlformats.org/drawingml/2006/table">
            <a:tbl>
              <a:tblPr firstRow="1" bandRow="1">
                <a:tableStyleId>{5202B0CA-FC54-4496-8BCA-5EF66A818D29}</a:tableStyleId>
              </a:tblPr>
              <a:tblGrid>
                <a:gridCol w="3180214">
                  <a:extLst>
                    <a:ext uri="{9D8B030D-6E8A-4147-A177-3AD203B41FA5}">
                      <a16:colId xmlns:a16="http://schemas.microsoft.com/office/drawing/2014/main" xmlns="" val="20000"/>
                    </a:ext>
                  </a:extLst>
                </a:gridCol>
                <a:gridCol w="2378644">
                  <a:extLst>
                    <a:ext uri="{9D8B030D-6E8A-4147-A177-3AD203B41FA5}">
                      <a16:colId xmlns:a16="http://schemas.microsoft.com/office/drawing/2014/main" xmlns="" val="20001"/>
                    </a:ext>
                  </a:extLst>
                </a:gridCol>
                <a:gridCol w="2378644">
                  <a:extLst>
                    <a:ext uri="{9D8B030D-6E8A-4147-A177-3AD203B41FA5}">
                      <a16:colId xmlns:a16="http://schemas.microsoft.com/office/drawing/2014/main" xmlns="" val="20002"/>
                    </a:ext>
                  </a:extLst>
                </a:gridCol>
              </a:tblGrid>
              <a:tr h="837256">
                <a:tc>
                  <a:txBody>
                    <a:bodyPr/>
                    <a:lstStyle/>
                    <a:p>
                      <a:pPr algn="l"/>
                      <a:r>
                        <a:rPr lang="en-US" sz="2000" b="1" dirty="0"/>
                        <a:t>GDI Fortune 1000</a:t>
                      </a:r>
                      <a:endParaRPr lang="en-US" sz="2000" b="1" baseline="0" dirty="0"/>
                    </a:p>
                    <a:p>
                      <a:pPr algn="l"/>
                      <a:r>
                        <a:rPr lang="en-US" sz="2000" b="1" baseline="0" dirty="0"/>
                        <a:t>DC, MD, VA: # Companies</a:t>
                      </a:r>
                      <a:endParaRPr lang="en-US" sz="2000" b="1" dirty="0"/>
                    </a:p>
                  </a:txBody>
                  <a:tcPr anchor="ctr">
                    <a:lnR w="12700" cap="flat" cmpd="sng" algn="ctr">
                      <a:solidFill>
                        <a:prstClr val="black"/>
                      </a:solidFill>
                      <a:prstDash val="solid"/>
                      <a:round/>
                      <a:headEnd type="none" w="med" len="med"/>
                      <a:tailEnd type="none" w="med" len="med"/>
                    </a:lnR>
                    <a:lnB w="12700" cap="flat" cmpd="sng" algn="ctr">
                      <a:solidFill>
                        <a:prstClr val="black"/>
                      </a:solidFill>
                      <a:prstDash val="solid"/>
                      <a:round/>
                      <a:headEnd type="none" w="med" len="med"/>
                      <a:tailEnd type="none" w="med" len="med"/>
                    </a:lnB>
                  </a:tcPr>
                </a:tc>
                <a:tc>
                  <a:txBody>
                    <a:bodyPr/>
                    <a:lstStyle/>
                    <a:p>
                      <a:pPr algn="ctr"/>
                      <a:r>
                        <a:rPr lang="en-US" sz="2000" b="1" dirty="0"/>
                        <a:t>2018</a:t>
                      </a:r>
                    </a:p>
                    <a:p>
                      <a:pPr algn="ctr"/>
                      <a:r>
                        <a:rPr lang="en-US" sz="2000" b="1" dirty="0"/>
                        <a:t>140</a:t>
                      </a: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B w="12700" cap="flat" cmpd="sng" algn="ctr">
                      <a:solidFill>
                        <a:prstClr val="black"/>
                      </a:solidFill>
                      <a:prstDash val="solid"/>
                      <a:round/>
                      <a:headEnd type="none" w="med" len="med"/>
                      <a:tailEnd type="none" w="med" len="med"/>
                    </a:lnB>
                  </a:tcPr>
                </a:tc>
                <a:tc>
                  <a:txBody>
                    <a:bodyPr/>
                    <a:lstStyle/>
                    <a:p>
                      <a:pPr algn="ctr"/>
                      <a:r>
                        <a:rPr lang="en-US" sz="2000" b="1" dirty="0"/>
                        <a:t>2017</a:t>
                      </a:r>
                    </a:p>
                    <a:p>
                      <a:pPr algn="ctr"/>
                      <a:r>
                        <a:rPr lang="en-US" sz="2000" b="1" dirty="0"/>
                        <a:t>148</a:t>
                      </a:r>
                    </a:p>
                  </a:txBody>
                  <a:tcPr anchor="ctr">
                    <a:lnL w="12700" cap="flat" cmpd="sng" algn="ctr">
                      <a:solidFill>
                        <a:prstClr val="black"/>
                      </a:solidFill>
                      <a:prstDash val="solid"/>
                      <a:round/>
                      <a:headEnd type="none" w="med" len="med"/>
                      <a:tailEnd type="none" w="med" len="med"/>
                    </a:lnL>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0"/>
                  </a:ext>
                </a:extLst>
              </a:tr>
              <a:tr h="473232">
                <a:tc>
                  <a:txBody>
                    <a:bodyPr/>
                    <a:lstStyle/>
                    <a:p>
                      <a:pPr algn="l"/>
                      <a:r>
                        <a:rPr lang="en-US" sz="2000" b="1" dirty="0"/>
                        <a:t>% Women</a:t>
                      </a:r>
                      <a:r>
                        <a:rPr lang="en-US" sz="2000" b="1" baseline="0" dirty="0"/>
                        <a:t> on Boards</a:t>
                      </a:r>
                      <a:endParaRPr lang="en-US" sz="2000" b="1" dirty="0"/>
                    </a:p>
                  </a:txBody>
                  <a:tcPr anchor="ctr">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en-US" sz="2000" b="1" dirty="0"/>
                        <a:t>18.0%</a:t>
                      </a: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a:r>
                        <a:rPr lang="en-US" sz="2000" b="1" dirty="0"/>
                        <a:t>16.1%</a:t>
                      </a:r>
                    </a:p>
                  </a:txBody>
                  <a:tcPr anchor="ctr">
                    <a:lnL w="12700" cap="flat" cmpd="sng" algn="ctr">
                      <a:solidFill>
                        <a:prstClr val="black"/>
                      </a:solidFill>
                      <a:prstDash val="solid"/>
                      <a:round/>
                      <a:headEnd type="none" w="med" len="med"/>
                      <a:tailEnd type="none" w="med" len="med"/>
                    </a:lnL>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xmlns="" val="10001"/>
                  </a:ext>
                </a:extLst>
              </a:tr>
              <a:tr h="4732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1" dirty="0"/>
                        <a:t># W Companies (20%+)</a:t>
                      </a:r>
                    </a:p>
                  </a:txBody>
                  <a:tcPr anchor="ctr">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tcPr>
                </a:tc>
                <a:tc>
                  <a:txBody>
                    <a:bodyPr/>
                    <a:lstStyle/>
                    <a:p>
                      <a:pPr algn="ctr"/>
                      <a:r>
                        <a:rPr lang="en-US" sz="2000" b="1"/>
                        <a:t>67</a:t>
                      </a:r>
                      <a:endParaRPr lang="en-US" sz="2000" b="1" dirty="0"/>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tcPr>
                </a:tc>
                <a:tc>
                  <a:txBody>
                    <a:bodyPr/>
                    <a:lstStyle/>
                    <a:p>
                      <a:pPr algn="ctr"/>
                      <a:r>
                        <a:rPr lang="en-US" sz="2000" b="1" dirty="0"/>
                        <a:t>57</a:t>
                      </a:r>
                    </a:p>
                  </a:txBody>
                  <a:tcPr anchor="ctr">
                    <a:lnL w="12700" cap="flat" cmpd="sng" algn="ctr">
                      <a:solidFill>
                        <a:prstClr val="black"/>
                      </a:solidFill>
                      <a:prstDash val="solid"/>
                      <a:round/>
                      <a:headEnd type="none" w="med" len="med"/>
                      <a:tailEnd type="none" w="med" len="med"/>
                    </a:lnL>
                    <a:lnT w="12700" cap="flat" cmpd="sng" algn="ctr">
                      <a:solidFill>
                        <a:prstClr val="black"/>
                      </a:solidFill>
                      <a:prstDash val="solid"/>
                      <a:round/>
                      <a:headEnd type="none" w="med" len="med"/>
                      <a:tailEnd type="none" w="med" len="med"/>
                    </a:lnT>
                  </a:tcPr>
                </a:tc>
                <a:extLst>
                  <a:ext uri="{0D108BD9-81ED-4DB2-BD59-A6C34878D82A}">
                    <a16:rowId xmlns:a16="http://schemas.microsoft.com/office/drawing/2014/main" xmlns="" val="10002"/>
                  </a:ext>
                </a:extLst>
              </a:tr>
            </a:tbl>
          </a:graphicData>
        </a:graphic>
      </p:graphicFrame>
      <p:sp>
        <p:nvSpPr>
          <p:cNvPr id="7" name="TextBox 6"/>
          <p:cNvSpPr txBox="1"/>
          <p:nvPr/>
        </p:nvSpPr>
        <p:spPr>
          <a:xfrm>
            <a:off x="605194" y="4921290"/>
            <a:ext cx="10062806" cy="830997"/>
          </a:xfrm>
          <a:prstGeom prst="rect">
            <a:avLst/>
          </a:prstGeom>
          <a:noFill/>
        </p:spPr>
        <p:txBody>
          <a:bodyPr wrap="square" rtlCol="0">
            <a:spAutoFit/>
          </a:bodyPr>
          <a:lstStyle/>
          <a:p>
            <a:r>
              <a:rPr lang="en-US" sz="2400" b="1" dirty="0">
                <a:solidFill>
                  <a:srgbClr val="ED1620"/>
                </a:solidFill>
                <a:latin typeface="Arial"/>
                <a:cs typeface="Arial"/>
              </a:rPr>
              <a:t>The D.C. area (DC, MD, VA) needs 99 – 108 women for all</a:t>
            </a:r>
          </a:p>
          <a:p>
            <a:r>
              <a:rPr lang="en-US" sz="2400" b="1" dirty="0">
                <a:solidFill>
                  <a:srgbClr val="ED1620"/>
                </a:solidFill>
                <a:latin typeface="Arial"/>
                <a:cs typeface="Arial"/>
              </a:rPr>
              <a:t>companies to reach 20%</a:t>
            </a:r>
          </a:p>
        </p:txBody>
      </p:sp>
      <p:sp>
        <p:nvSpPr>
          <p:cNvPr id="9" name="TextBox 8"/>
          <p:cNvSpPr txBox="1"/>
          <p:nvPr/>
        </p:nvSpPr>
        <p:spPr>
          <a:xfrm>
            <a:off x="605194" y="4339710"/>
            <a:ext cx="7778091" cy="461665"/>
          </a:xfrm>
          <a:prstGeom prst="rect">
            <a:avLst/>
          </a:prstGeom>
          <a:noFill/>
        </p:spPr>
        <p:txBody>
          <a:bodyPr wrap="none" rtlCol="0">
            <a:spAutoFit/>
          </a:bodyPr>
          <a:lstStyle/>
          <a:p>
            <a:r>
              <a:rPr lang="en-US" sz="2400" b="1" dirty="0">
                <a:solidFill>
                  <a:srgbClr val="ED1620"/>
                </a:solidFill>
                <a:latin typeface="Arial"/>
                <a:cs typeface="Arial"/>
              </a:rPr>
              <a:t>The D.C. area companies have 237 women directors</a:t>
            </a:r>
          </a:p>
        </p:txBody>
      </p:sp>
      <p:sp>
        <p:nvSpPr>
          <p:cNvPr id="8" name="Title 1"/>
          <p:cNvSpPr txBox="1">
            <a:spLocks/>
          </p:cNvSpPr>
          <p:nvPr/>
        </p:nvSpPr>
        <p:spPr>
          <a:xfrm>
            <a:off x="597159" y="300195"/>
            <a:ext cx="9592056" cy="9144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cap="none" baseline="0">
                <a:solidFill>
                  <a:srgbClr val="ED1620"/>
                </a:solidFill>
                <a:latin typeface="Arial"/>
                <a:ea typeface="+mj-ea"/>
                <a:cs typeface="Arial"/>
              </a:defRPr>
            </a:lvl1pPr>
          </a:lstStyle>
          <a:p>
            <a:r>
              <a:rPr lang="en-US" dirty="0"/>
              <a:t>Women on Boards in the D.C Area</a:t>
            </a:r>
          </a:p>
        </p:txBody>
      </p:sp>
      <p:sp>
        <p:nvSpPr>
          <p:cNvPr id="10" name="TextBox 9"/>
          <p:cNvSpPr txBox="1"/>
          <p:nvPr/>
        </p:nvSpPr>
        <p:spPr>
          <a:xfrm>
            <a:off x="605194" y="3715355"/>
            <a:ext cx="4289166"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latin typeface="Arial" charset="0"/>
              </a:rPr>
              <a:t>Based on the Russell 3000 Index for years 2018 and 2017.</a:t>
            </a:r>
          </a:p>
          <a:p>
            <a:pPr fontAlgn="base">
              <a:spcBef>
                <a:spcPct val="0"/>
              </a:spcBef>
              <a:spcAft>
                <a:spcPct val="0"/>
              </a:spcAft>
            </a:pPr>
            <a:r>
              <a:rPr lang="en-US" sz="1100" dirty="0">
                <a:solidFill>
                  <a:srgbClr val="000000"/>
                </a:solidFill>
                <a:latin typeface="Arial" charset="0"/>
              </a:rPr>
              <a:t>2020 Women on Boards, Gender Diversity Index, November 2018</a:t>
            </a:r>
          </a:p>
        </p:txBody>
      </p:sp>
    </p:spTree>
    <p:extLst>
      <p:ext uri="{BB962C8B-B14F-4D97-AF65-F5344CB8AC3E}">
        <p14:creationId xmlns:p14="http://schemas.microsoft.com/office/powerpoint/2010/main" val="37917270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492" y="1250952"/>
            <a:ext cx="9876783" cy="1801091"/>
          </a:xfrm>
        </p:spPr>
        <p:txBody>
          <a:bodyPr/>
          <a:lstStyle/>
          <a:p>
            <a:pPr marL="0" indent="0">
              <a:buNone/>
            </a:pPr>
            <a:r>
              <a:rPr lang="en-US" b="1" i="1" dirty="0">
                <a:solidFill>
                  <a:srgbClr val="ED1620"/>
                </a:solidFill>
              </a:rPr>
              <a:t>How can we collaborate with companies to </a:t>
            </a:r>
          </a:p>
          <a:p>
            <a:pPr marL="0" indent="0">
              <a:buNone/>
            </a:pPr>
            <a:r>
              <a:rPr lang="en-US" b="1" i="1" dirty="0">
                <a:solidFill>
                  <a:srgbClr val="ED1620"/>
                </a:solidFill>
              </a:rPr>
              <a:t>include women on boards?</a:t>
            </a:r>
          </a:p>
        </p:txBody>
      </p:sp>
      <p:sp>
        <p:nvSpPr>
          <p:cNvPr id="5" name="TextBox 4"/>
          <p:cNvSpPr txBox="1"/>
          <p:nvPr/>
        </p:nvSpPr>
        <p:spPr>
          <a:xfrm>
            <a:off x="606491" y="2958144"/>
            <a:ext cx="8924281" cy="1200328"/>
          </a:xfrm>
          <a:prstGeom prst="rect">
            <a:avLst/>
          </a:prstGeom>
          <a:noFill/>
        </p:spPr>
        <p:txBody>
          <a:bodyPr wrap="square" rtlCol="0">
            <a:spAutoFit/>
          </a:bodyPr>
          <a:lstStyle/>
          <a:p>
            <a:r>
              <a:rPr lang="en-US" sz="2400" dirty="0">
                <a:latin typeface="Arial"/>
                <a:cs typeface="Arial"/>
              </a:rPr>
              <a:t>Thank you for joining today’s event.</a:t>
            </a:r>
          </a:p>
          <a:p>
            <a:r>
              <a:rPr lang="en-US" sz="2400" dirty="0">
                <a:latin typeface="Arial"/>
                <a:cs typeface="Arial"/>
              </a:rPr>
              <a:t>Become a supporter: www.2020WOB.com</a:t>
            </a:r>
          </a:p>
          <a:p>
            <a:r>
              <a:rPr lang="en-US" sz="2400" dirty="0">
                <a:latin typeface="Arial"/>
                <a:cs typeface="Arial"/>
              </a:rPr>
              <a:t>Follow us on Social Media</a:t>
            </a:r>
          </a:p>
        </p:txBody>
      </p:sp>
      <p:sp>
        <p:nvSpPr>
          <p:cNvPr id="2" name="TextBox 1"/>
          <p:cNvSpPr txBox="1"/>
          <p:nvPr/>
        </p:nvSpPr>
        <p:spPr>
          <a:xfrm>
            <a:off x="606491" y="570893"/>
            <a:ext cx="6901520" cy="553998"/>
          </a:xfrm>
          <a:prstGeom prst="rect">
            <a:avLst/>
          </a:prstGeom>
          <a:noFill/>
        </p:spPr>
        <p:txBody>
          <a:bodyPr wrap="square" rtlCol="0">
            <a:spAutoFit/>
          </a:bodyPr>
          <a:lstStyle/>
          <a:p>
            <a:pPr>
              <a:spcAft>
                <a:spcPts val="600"/>
              </a:spcAft>
            </a:pPr>
            <a:r>
              <a:rPr lang="en-US" sz="3000" b="1" dirty="0">
                <a:latin typeface="Arial"/>
                <a:cs typeface="Arial"/>
              </a:rPr>
              <a:t>The 2018 Strategic Question:</a:t>
            </a:r>
          </a:p>
        </p:txBody>
      </p:sp>
      <p:pic>
        <p:nvPicPr>
          <p:cNvPr id="10" name="Picture 9">
            <a:extLst>
              <a:ext uri="{FF2B5EF4-FFF2-40B4-BE49-F238E27FC236}">
                <a16:creationId xmlns:a16="http://schemas.microsoft.com/office/drawing/2014/main" xmlns="" id="{22B61C5A-0AE8-4AEC-BA87-25F9D757EBE3}"/>
              </a:ext>
            </a:extLst>
          </p:cNvPr>
          <p:cNvPicPr>
            <a:picLocks noChangeAspect="1"/>
          </p:cNvPicPr>
          <p:nvPr/>
        </p:nvPicPr>
        <p:blipFill>
          <a:blip r:embed="rId3"/>
          <a:stretch>
            <a:fillRect/>
          </a:stretch>
        </p:blipFill>
        <p:spPr>
          <a:xfrm>
            <a:off x="606492" y="4686933"/>
            <a:ext cx="561278" cy="545467"/>
          </a:xfrm>
          <a:prstGeom prst="rect">
            <a:avLst/>
          </a:prstGeom>
        </p:spPr>
      </p:pic>
      <p:pic>
        <p:nvPicPr>
          <p:cNvPr id="12" name="Picture 11">
            <a:extLst>
              <a:ext uri="{FF2B5EF4-FFF2-40B4-BE49-F238E27FC236}">
                <a16:creationId xmlns:a16="http://schemas.microsoft.com/office/drawing/2014/main" xmlns="" id="{568787CF-91B4-420E-AADA-76D928A2FE60}"/>
              </a:ext>
            </a:extLst>
          </p:cNvPr>
          <p:cNvPicPr>
            <a:picLocks noChangeAspect="1"/>
          </p:cNvPicPr>
          <p:nvPr/>
        </p:nvPicPr>
        <p:blipFill>
          <a:blip r:embed="rId4"/>
          <a:stretch>
            <a:fillRect/>
          </a:stretch>
        </p:blipFill>
        <p:spPr>
          <a:xfrm>
            <a:off x="1378268" y="4674467"/>
            <a:ext cx="561278" cy="561278"/>
          </a:xfrm>
          <a:prstGeom prst="rect">
            <a:avLst/>
          </a:prstGeom>
        </p:spPr>
      </p:pic>
      <p:pic>
        <p:nvPicPr>
          <p:cNvPr id="14" name="Picture 13">
            <a:extLst>
              <a:ext uri="{FF2B5EF4-FFF2-40B4-BE49-F238E27FC236}">
                <a16:creationId xmlns:a16="http://schemas.microsoft.com/office/drawing/2014/main" xmlns="" id="{11299C86-CB69-4EC2-A926-435771C2A150}"/>
              </a:ext>
            </a:extLst>
          </p:cNvPr>
          <p:cNvPicPr>
            <a:picLocks noChangeAspect="1"/>
          </p:cNvPicPr>
          <p:nvPr/>
        </p:nvPicPr>
        <p:blipFill>
          <a:blip r:embed="rId5"/>
          <a:stretch>
            <a:fillRect/>
          </a:stretch>
        </p:blipFill>
        <p:spPr>
          <a:xfrm>
            <a:off x="2150044" y="4682844"/>
            <a:ext cx="561278" cy="552901"/>
          </a:xfrm>
          <a:prstGeom prst="rect">
            <a:avLst/>
          </a:prstGeom>
        </p:spPr>
      </p:pic>
      <p:pic>
        <p:nvPicPr>
          <p:cNvPr id="16" name="Picture 15">
            <a:extLst>
              <a:ext uri="{FF2B5EF4-FFF2-40B4-BE49-F238E27FC236}">
                <a16:creationId xmlns:a16="http://schemas.microsoft.com/office/drawing/2014/main" xmlns="" id="{8C1CA80D-9459-4520-84A5-D0300B383853}"/>
              </a:ext>
            </a:extLst>
          </p:cNvPr>
          <p:cNvPicPr>
            <a:picLocks noChangeAspect="1"/>
          </p:cNvPicPr>
          <p:nvPr/>
        </p:nvPicPr>
        <p:blipFill>
          <a:blip r:embed="rId6"/>
          <a:stretch>
            <a:fillRect/>
          </a:stretch>
        </p:blipFill>
        <p:spPr>
          <a:xfrm>
            <a:off x="2921820" y="4671221"/>
            <a:ext cx="561278" cy="561278"/>
          </a:xfrm>
          <a:prstGeom prst="rect">
            <a:avLst/>
          </a:prstGeom>
        </p:spPr>
      </p:pic>
    </p:spTree>
    <p:extLst>
      <p:ext uri="{BB962C8B-B14F-4D97-AF65-F5344CB8AC3E}">
        <p14:creationId xmlns:p14="http://schemas.microsoft.com/office/powerpoint/2010/main" val="614635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8585</TotalTime>
  <Words>1096</Words>
  <Application>Microsoft Macintosh PowerPoint</Application>
  <PresentationFormat>Custom</PresentationFormat>
  <Paragraphs>143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11/14-15: 23 Events in 22 Cities</vt:lpstr>
      <vt:lpstr>Campaign Goals</vt:lpstr>
      <vt:lpstr>The 2020 Gender Diversity Index</vt:lpstr>
      <vt:lpstr>Breakdown of Russell 3000 Percentage of Women on Boards 2018 - 2017</vt:lpstr>
      <vt:lpstr>Board Turnover Trends: 2017 - 2018</vt:lpstr>
      <vt:lpstr>Top 25 IPOs: 2014 - 2018</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title goes here</dc:title>
  <dc:creator>Kayla Hicks</dc:creator>
  <cp:lastModifiedBy>mac user</cp:lastModifiedBy>
  <cp:revision>212</cp:revision>
  <dcterms:created xsi:type="dcterms:W3CDTF">2017-11-06T15:54:30Z</dcterms:created>
  <dcterms:modified xsi:type="dcterms:W3CDTF">2018-11-16T01:56:21Z</dcterms:modified>
</cp:coreProperties>
</file>